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4"/>
  </p:sldMasterIdLst>
  <p:notesMasterIdLst>
    <p:notesMasterId r:id="rId34"/>
  </p:notesMasterIdLst>
  <p:sldIdLst>
    <p:sldId id="256" r:id="rId5"/>
    <p:sldId id="395" r:id="rId6"/>
    <p:sldId id="396" r:id="rId7"/>
    <p:sldId id="397" r:id="rId8"/>
    <p:sldId id="398" r:id="rId9"/>
    <p:sldId id="399" r:id="rId10"/>
    <p:sldId id="400" r:id="rId11"/>
    <p:sldId id="402" r:id="rId12"/>
    <p:sldId id="403" r:id="rId13"/>
    <p:sldId id="390" r:id="rId14"/>
    <p:sldId id="358" r:id="rId15"/>
    <p:sldId id="394" r:id="rId16"/>
    <p:sldId id="392" r:id="rId17"/>
    <p:sldId id="404" r:id="rId18"/>
    <p:sldId id="406" r:id="rId19"/>
    <p:sldId id="409" r:id="rId20"/>
    <p:sldId id="411" r:id="rId21"/>
    <p:sldId id="412" r:id="rId22"/>
    <p:sldId id="393" r:id="rId23"/>
    <p:sldId id="389" r:id="rId24"/>
    <p:sldId id="414" r:id="rId25"/>
    <p:sldId id="405" r:id="rId26"/>
    <p:sldId id="422" r:id="rId27"/>
    <p:sldId id="423" r:id="rId28"/>
    <p:sldId id="424" r:id="rId29"/>
    <p:sldId id="425" r:id="rId30"/>
    <p:sldId id="426" r:id="rId31"/>
    <p:sldId id="420" r:id="rId32"/>
    <p:sldId id="376" r:id="rId33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5"/>
    </p:embeddedFont>
    <p:embeddedFont>
      <p:font typeface="Poppins" panose="00000500000000000000" pitchFamily="2" charset="0"/>
      <p:regular r:id="rId36"/>
      <p:bold r:id="rId37"/>
      <p:italic r:id="rId38"/>
      <p:boldItalic r:id="rId39"/>
    </p:embeddedFont>
    <p:embeddedFont>
      <p:font typeface="Poppins SemiBold" panose="000007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49CE"/>
    <a:srgbClr val="757575"/>
    <a:srgbClr val="43309F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D6A236-7944-4E42-9B82-41C3EE35AEF4}" v="9611" dt="2023-02-12T19:00:22.021"/>
  </p1510:revLst>
</p1510:revInfo>
</file>

<file path=ppt/tableStyles.xml><?xml version="1.0" encoding="utf-8"?>
<a:tblStyleLst xmlns:a="http://schemas.openxmlformats.org/drawingml/2006/main" def="{FF9AA5F4-A830-41C9-81F9-947532E8CBEE}">
  <a:tblStyle styleId="{FF9AA5F4-A830-41C9-81F9-947532E8CB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5.fntdata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4.fntdata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font" Target="fonts/font7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2d4e97ef00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2d4e97ef00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2cdc6cee9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2cdc6cee9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65417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80075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2cdc6cee9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2cdc6cee9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8852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82246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58906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36753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9095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8562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82061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6124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2cdc6cee9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2cdc6cee9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30392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2cdc6cee9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2cdc6cee9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73847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442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34476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90569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79562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808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38805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26006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2d4e97ef00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2d4e97ef00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Vi ringraziamo per l’attenzione.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85832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80075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653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8065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4353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6582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7834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cdc6cee9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cdc6cee9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0760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926475" y="1039950"/>
            <a:ext cx="4649100" cy="19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7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926475" y="3373050"/>
            <a:ext cx="26562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6666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4822125"/>
            <a:ext cx="16131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6286800" y="0"/>
            <a:ext cx="28572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18900732" scaled="0"/>
        </a:gra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>
            <a:spLocks noGrp="1"/>
          </p:cNvSpPr>
          <p:nvPr>
            <p:ph type="title"/>
          </p:nvPr>
        </p:nvSpPr>
        <p:spPr>
          <a:xfrm>
            <a:off x="713225" y="1456500"/>
            <a:ext cx="3519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title" idx="2"/>
          </p:nvPr>
        </p:nvSpPr>
        <p:spPr>
          <a:xfrm>
            <a:off x="4911425" y="1456500"/>
            <a:ext cx="3519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1"/>
          </p:nvPr>
        </p:nvSpPr>
        <p:spPr>
          <a:xfrm>
            <a:off x="4911425" y="1965600"/>
            <a:ext cx="3519300" cy="22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 b="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3"/>
          </p:nvPr>
        </p:nvSpPr>
        <p:spPr>
          <a:xfrm>
            <a:off x="713225" y="1965600"/>
            <a:ext cx="3519300" cy="22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 b="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title" idx="4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/>
          <p:nvPr/>
        </p:nvSpPr>
        <p:spPr>
          <a:xfrm flipH="1">
            <a:off x="6286800" y="4822125"/>
            <a:ext cx="28572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9"/>
          <p:cNvSpPr/>
          <p:nvPr/>
        </p:nvSpPr>
        <p:spPr>
          <a:xfrm rot="10800000" flipH="1">
            <a:off x="0" y="0"/>
            <a:ext cx="16131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9"/>
          <p:cNvSpPr/>
          <p:nvPr/>
        </p:nvSpPr>
        <p:spPr>
          <a:xfrm>
            <a:off x="-777475" y="4424625"/>
            <a:ext cx="1490700" cy="1491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/>
          <p:nvPr/>
        </p:nvSpPr>
        <p:spPr>
          <a:xfrm rot="10800000" flipH="1">
            <a:off x="0" y="0"/>
            <a:ext cx="28575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8"/>
          <p:cNvSpPr/>
          <p:nvPr/>
        </p:nvSpPr>
        <p:spPr>
          <a:xfrm flipH="1">
            <a:off x="6286800" y="4822125"/>
            <a:ext cx="28572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8"/>
          <p:cNvSpPr/>
          <p:nvPr/>
        </p:nvSpPr>
        <p:spPr>
          <a:xfrm>
            <a:off x="-542100" y="4363450"/>
            <a:ext cx="1490700" cy="1491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8"/>
          <p:cNvSpPr/>
          <p:nvPr/>
        </p:nvSpPr>
        <p:spPr>
          <a:xfrm>
            <a:off x="8430775" y="-818150"/>
            <a:ext cx="1490700" cy="1491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8"/>
          <p:cNvSpPr/>
          <p:nvPr/>
        </p:nvSpPr>
        <p:spPr>
          <a:xfrm>
            <a:off x="713225" y="479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18900732" scaled="0"/>
        </a:gra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/>
          <p:nvPr/>
        </p:nvSpPr>
        <p:spPr>
          <a:xfrm>
            <a:off x="0" y="4822125"/>
            <a:ext cx="16131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9"/>
          <p:cNvSpPr/>
          <p:nvPr/>
        </p:nvSpPr>
        <p:spPr>
          <a:xfrm rot="10800000">
            <a:off x="7527900" y="0"/>
            <a:ext cx="16161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9"/>
          <p:cNvSpPr/>
          <p:nvPr/>
        </p:nvSpPr>
        <p:spPr>
          <a:xfrm>
            <a:off x="-561150" y="-818150"/>
            <a:ext cx="1490700" cy="1491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9"/>
          <p:cNvSpPr/>
          <p:nvPr/>
        </p:nvSpPr>
        <p:spPr>
          <a:xfrm>
            <a:off x="8239950" y="4237275"/>
            <a:ext cx="1490700" cy="1491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9"/>
          <p:cNvSpPr/>
          <p:nvPr/>
        </p:nvSpPr>
        <p:spPr>
          <a:xfrm>
            <a:off x="713225" y="-3914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10801400" scaled="0"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/>
          <p:nvPr/>
        </p:nvSpPr>
        <p:spPr>
          <a:xfrm flipH="1">
            <a:off x="7530900" y="4822125"/>
            <a:ext cx="16131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/>
          <p:nvPr/>
        </p:nvSpPr>
        <p:spPr>
          <a:xfrm rot="10800000" flipH="1">
            <a:off x="0" y="0"/>
            <a:ext cx="16131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-777475" y="4424625"/>
            <a:ext cx="1490700" cy="1491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5522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5" r:id="rId3"/>
    <p:sldLayoutId id="2147483674" r:id="rId4"/>
    <p:sldLayoutId id="2147483675" r:id="rId5"/>
    <p:sldLayoutId id="2147483679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>
            <a:spLocks noGrp="1"/>
          </p:cNvSpPr>
          <p:nvPr>
            <p:ph type="ctrTitle"/>
          </p:nvPr>
        </p:nvSpPr>
        <p:spPr>
          <a:xfrm>
            <a:off x="567037" y="1618150"/>
            <a:ext cx="7785000" cy="12095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Compressione Dati</a:t>
            </a:r>
            <a:br>
              <a:rPr lang="en">
                <a:solidFill>
                  <a:schemeClr val="accent2"/>
                </a:solidFill>
              </a:rPr>
            </a:br>
            <a:r>
              <a:rPr lang="en">
                <a:solidFill>
                  <a:schemeClr val="lt2"/>
                </a:solidFill>
              </a:rPr>
              <a:t>BBWT Compression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236" name="Google Shape;236;p33"/>
          <p:cNvCxnSpPr>
            <a:cxnSpLocks/>
          </p:cNvCxnSpPr>
          <p:nvPr/>
        </p:nvCxnSpPr>
        <p:spPr>
          <a:xfrm>
            <a:off x="2324887" y="2975575"/>
            <a:ext cx="42291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7" name="Google Shape;237;p33"/>
          <p:cNvSpPr/>
          <p:nvPr/>
        </p:nvSpPr>
        <p:spPr>
          <a:xfrm>
            <a:off x="7096000" y="3825650"/>
            <a:ext cx="2981400" cy="29814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33"/>
          <p:cNvSpPr/>
          <p:nvPr/>
        </p:nvSpPr>
        <p:spPr>
          <a:xfrm>
            <a:off x="7707775" y="3165300"/>
            <a:ext cx="381000" cy="3810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3"/>
          <p:cNvSpPr/>
          <p:nvPr/>
        </p:nvSpPr>
        <p:spPr>
          <a:xfrm>
            <a:off x="8549975" y="2977775"/>
            <a:ext cx="1490700" cy="1490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3"/>
          <p:cNvSpPr/>
          <p:nvPr/>
        </p:nvSpPr>
        <p:spPr>
          <a:xfrm>
            <a:off x="-1081350" y="-635675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3"/>
          <p:cNvSpPr/>
          <p:nvPr/>
        </p:nvSpPr>
        <p:spPr>
          <a:xfrm>
            <a:off x="2361550" y="5395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94CE59FA-0491-8B54-B302-F6236A97D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437" y="493877"/>
            <a:ext cx="3912600" cy="472873"/>
          </a:xfrm>
        </p:spPr>
        <p:txBody>
          <a:bodyPr/>
          <a:lstStyle/>
          <a:p>
            <a:r>
              <a:rPr lang="it-IT"/>
              <a:t>Università degli studi di Salerno</a:t>
            </a:r>
          </a:p>
        </p:txBody>
      </p:sp>
      <p:pic>
        <p:nvPicPr>
          <p:cNvPr id="7" name="Google Shape;1921;p1">
            <a:extLst>
              <a:ext uri="{FF2B5EF4-FFF2-40B4-BE49-F238E27FC236}">
                <a16:creationId xmlns:a16="http://schemas.microsoft.com/office/drawing/2014/main" id="{C2C2B653-C5DC-286D-0B24-43B486B79B8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3437" y="437325"/>
            <a:ext cx="546525" cy="54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234;p33">
            <a:extLst>
              <a:ext uri="{FF2B5EF4-FFF2-40B4-BE49-F238E27FC236}">
                <a16:creationId xmlns:a16="http://schemas.microsoft.com/office/drawing/2014/main" id="{BE6DBD32-B191-6260-2F27-951FDDF4A53B}"/>
              </a:ext>
            </a:extLst>
          </p:cNvPr>
          <p:cNvSpPr txBox="1">
            <a:spLocks/>
          </p:cNvSpPr>
          <p:nvPr/>
        </p:nvSpPr>
        <p:spPr>
          <a:xfrm>
            <a:off x="856225" y="3165300"/>
            <a:ext cx="1210700" cy="3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37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it-IT" sz="1800">
                <a:solidFill>
                  <a:srgbClr val="D149CE"/>
                </a:solidFill>
              </a:rPr>
              <a:t>Studenti</a:t>
            </a:r>
          </a:p>
        </p:txBody>
      </p:sp>
      <p:sp>
        <p:nvSpPr>
          <p:cNvPr id="11" name="Google Shape;234;p33">
            <a:extLst>
              <a:ext uri="{FF2B5EF4-FFF2-40B4-BE49-F238E27FC236}">
                <a16:creationId xmlns:a16="http://schemas.microsoft.com/office/drawing/2014/main" id="{67FB495E-83ED-6B47-0CC3-02CC3C9195E6}"/>
              </a:ext>
            </a:extLst>
          </p:cNvPr>
          <p:cNvSpPr txBox="1">
            <a:spLocks/>
          </p:cNvSpPr>
          <p:nvPr/>
        </p:nvSpPr>
        <p:spPr>
          <a:xfrm>
            <a:off x="6104431" y="3165300"/>
            <a:ext cx="1210700" cy="3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37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it-IT" sz="1800">
                <a:solidFill>
                  <a:srgbClr val="D149CE"/>
                </a:solidFill>
              </a:rPr>
              <a:t>Docente</a:t>
            </a:r>
          </a:p>
        </p:txBody>
      </p:sp>
      <p:sp>
        <p:nvSpPr>
          <p:cNvPr id="12" name="Google Shape;283;p36">
            <a:extLst>
              <a:ext uri="{FF2B5EF4-FFF2-40B4-BE49-F238E27FC236}">
                <a16:creationId xmlns:a16="http://schemas.microsoft.com/office/drawing/2014/main" id="{75BDD863-67AE-F8E5-64CD-DD7D2FE1B45E}"/>
              </a:ext>
            </a:extLst>
          </p:cNvPr>
          <p:cNvSpPr txBox="1">
            <a:spLocks/>
          </p:cNvSpPr>
          <p:nvPr/>
        </p:nvSpPr>
        <p:spPr>
          <a:xfrm>
            <a:off x="856225" y="3434049"/>
            <a:ext cx="2981400" cy="1286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800" b="0" i="0" u="none" strike="noStrike" cap="none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1400" err="1"/>
              <a:t>Baldi</a:t>
            </a:r>
            <a:r>
              <a:rPr lang="en-US" sz="1400"/>
              <a:t> Antonio</a:t>
            </a:r>
          </a:p>
          <a:p>
            <a:pPr marL="0" indent="0"/>
            <a:r>
              <a:rPr lang="en-US" sz="1400"/>
              <a:t>Cirillo Antonio</a:t>
            </a:r>
          </a:p>
          <a:p>
            <a:pPr marL="0" indent="0"/>
            <a:r>
              <a:rPr lang="en-US" sz="1400"/>
              <a:t>Sabato Vincenzo</a:t>
            </a:r>
          </a:p>
          <a:p>
            <a:pPr marL="0" indent="0"/>
            <a:r>
              <a:rPr lang="en-US" sz="1400" err="1"/>
              <a:t>Strianese</a:t>
            </a:r>
            <a:r>
              <a:rPr lang="en-US" sz="1400"/>
              <a:t> Davide Benedetto</a:t>
            </a:r>
          </a:p>
        </p:txBody>
      </p:sp>
      <p:sp>
        <p:nvSpPr>
          <p:cNvPr id="13" name="Google Shape;283;p36">
            <a:extLst>
              <a:ext uri="{FF2B5EF4-FFF2-40B4-BE49-F238E27FC236}">
                <a16:creationId xmlns:a16="http://schemas.microsoft.com/office/drawing/2014/main" id="{F753B12B-380D-9537-18F8-F82FE413C73B}"/>
              </a:ext>
            </a:extLst>
          </p:cNvPr>
          <p:cNvSpPr txBox="1">
            <a:spLocks/>
          </p:cNvSpPr>
          <p:nvPr/>
        </p:nvSpPr>
        <p:spPr>
          <a:xfrm>
            <a:off x="4796707" y="3461999"/>
            <a:ext cx="2518424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800" b="0" i="0" u="none" strike="noStrike" cap="none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r"/>
            <a:r>
              <a:rPr lang="en-US" sz="1400" err="1"/>
              <a:t>Carpentieri</a:t>
            </a:r>
            <a:r>
              <a:rPr lang="en-US" sz="1400"/>
              <a:t> Bruno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Sommario</a:t>
            </a:r>
            <a:endParaRPr/>
          </a:p>
        </p:txBody>
      </p:sp>
      <p:sp>
        <p:nvSpPr>
          <p:cNvPr id="592" name="Google Shape;592;p51"/>
          <p:cNvSpPr/>
          <p:nvPr/>
        </p:nvSpPr>
        <p:spPr>
          <a:xfrm>
            <a:off x="1530013" y="1392597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51"/>
          <p:cNvSpPr/>
          <p:nvPr/>
        </p:nvSpPr>
        <p:spPr>
          <a:xfrm>
            <a:off x="1572702" y="1439746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01</a:t>
            </a:r>
            <a:endParaRPr sz="2300">
              <a:solidFill>
                <a:schemeClr val="l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cxnSp>
        <p:nvCxnSpPr>
          <p:cNvPr id="594" name="Google Shape;594;p51"/>
          <p:cNvCxnSpPr/>
          <p:nvPr/>
        </p:nvCxnSpPr>
        <p:spPr>
          <a:xfrm>
            <a:off x="1089950" y="2759075"/>
            <a:ext cx="6948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95" name="Google Shape;595;p51"/>
          <p:cNvSpPr txBox="1"/>
          <p:nvPr/>
        </p:nvSpPr>
        <p:spPr>
          <a:xfrm>
            <a:off x="1089897" y="3133550"/>
            <a:ext cx="156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149CE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Introduzione</a:t>
            </a:r>
            <a:endParaRPr sz="1600">
              <a:solidFill>
                <a:srgbClr val="D149CE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97" name="Google Shape;597;p51"/>
          <p:cNvSpPr txBox="1"/>
          <p:nvPr/>
        </p:nvSpPr>
        <p:spPr>
          <a:xfrm>
            <a:off x="6685650" y="2070938"/>
            <a:ext cx="156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Risultati</a:t>
            </a:r>
            <a:endParaRPr sz="16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99" name="Google Shape;599;p51"/>
          <p:cNvSpPr txBox="1"/>
          <p:nvPr/>
        </p:nvSpPr>
        <p:spPr>
          <a:xfrm>
            <a:off x="2903338" y="2070938"/>
            <a:ext cx="1798197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309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Obiettivo</a:t>
            </a:r>
            <a:endParaRPr sz="2400">
              <a:solidFill>
                <a:srgbClr val="43309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1" name="Google Shape;601;p51"/>
          <p:cNvSpPr txBox="1"/>
          <p:nvPr/>
        </p:nvSpPr>
        <p:spPr>
          <a:xfrm>
            <a:off x="4564400" y="3133550"/>
            <a:ext cx="211365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757575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Implementazione &amp; Testing</a:t>
            </a:r>
            <a:endParaRPr sz="1600">
              <a:solidFill>
                <a:srgbClr val="757575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3" name="Google Shape;603;p51"/>
          <p:cNvSpPr/>
          <p:nvPr/>
        </p:nvSpPr>
        <p:spPr>
          <a:xfrm rot="10800000">
            <a:off x="3323060" y="2753575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51"/>
          <p:cNvSpPr/>
          <p:nvPr/>
        </p:nvSpPr>
        <p:spPr>
          <a:xfrm>
            <a:off x="3365749" y="3672592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02</a:t>
            </a:r>
            <a:endParaRPr sz="2300">
              <a:solidFill>
                <a:schemeClr val="accen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5" name="Google Shape;605;p51"/>
          <p:cNvSpPr/>
          <p:nvPr/>
        </p:nvSpPr>
        <p:spPr>
          <a:xfrm>
            <a:off x="5121257" y="1392597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51"/>
          <p:cNvSpPr/>
          <p:nvPr/>
        </p:nvSpPr>
        <p:spPr>
          <a:xfrm>
            <a:off x="5163946" y="1439746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03</a:t>
            </a:r>
            <a:endParaRPr sz="23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7" name="Google Shape;607;p51"/>
          <p:cNvSpPr/>
          <p:nvPr/>
        </p:nvSpPr>
        <p:spPr>
          <a:xfrm rot="10800000">
            <a:off x="6919454" y="2764194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51"/>
          <p:cNvSpPr/>
          <p:nvPr/>
        </p:nvSpPr>
        <p:spPr>
          <a:xfrm>
            <a:off x="6962140" y="3683225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04</a:t>
            </a:r>
            <a:endParaRPr sz="23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9" name="Google Shape;609;p51"/>
          <p:cNvSpPr/>
          <p:nvPr/>
        </p:nvSpPr>
        <p:spPr>
          <a:xfrm>
            <a:off x="6940075" y="-790750"/>
            <a:ext cx="1490700" cy="1490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51"/>
          <p:cNvSpPr/>
          <p:nvPr/>
        </p:nvSpPr>
        <p:spPr>
          <a:xfrm>
            <a:off x="7936500" y="220750"/>
            <a:ext cx="637500" cy="637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3587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6031586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Obiettivo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11;p56">
            <a:extLst>
              <a:ext uri="{FF2B5EF4-FFF2-40B4-BE49-F238E27FC236}">
                <a16:creationId xmlns:a16="http://schemas.microsoft.com/office/drawing/2014/main" id="{0495B2D0-20F7-55D9-81EC-6364EA784BAE}"/>
              </a:ext>
            </a:extLst>
          </p:cNvPr>
          <p:cNvSpPr txBox="1">
            <a:spLocks/>
          </p:cNvSpPr>
          <p:nvPr/>
        </p:nvSpPr>
        <p:spPr>
          <a:xfrm>
            <a:off x="710400" y="1127676"/>
            <a:ext cx="4159312" cy="1851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None/>
            </a:pPr>
            <a:endParaRPr lang="it-IT" dirty="0"/>
          </a:p>
          <a:p>
            <a:pPr marL="139700" indent="0">
              <a:spcBef>
                <a:spcPts val="1000"/>
              </a:spcBef>
              <a:buNone/>
            </a:pPr>
            <a:r>
              <a:rPr lang="en-US" sz="1200" dirty="0" err="1"/>
              <a:t>L’obiettivo</a:t>
            </a:r>
            <a:r>
              <a:rPr lang="en-US" sz="1200" dirty="0"/>
              <a:t> </a:t>
            </a:r>
            <a:r>
              <a:rPr lang="en-US" sz="1200" dirty="0" err="1"/>
              <a:t>prefissato</a:t>
            </a:r>
            <a:r>
              <a:rPr lang="en-US" sz="1200" dirty="0"/>
              <a:t> è lo studio e </a:t>
            </a:r>
            <a:r>
              <a:rPr lang="en-US" sz="1200" dirty="0" err="1"/>
              <a:t>l’implementazione</a:t>
            </a:r>
            <a:r>
              <a:rPr lang="en-US" sz="1200" dirty="0"/>
              <a:t> della </a:t>
            </a:r>
            <a:r>
              <a:rPr lang="en-US" sz="1200" dirty="0" err="1"/>
              <a:t>trasformata</a:t>
            </a:r>
            <a:r>
              <a:rPr lang="en-US" sz="1200" dirty="0"/>
              <a:t> di Burrows-</a:t>
            </a:r>
            <a:r>
              <a:rPr lang="en-US" sz="1200" dirty="0" err="1"/>
              <a:t>Wheleer</a:t>
            </a:r>
            <a:r>
              <a:rPr lang="en-US" sz="1200" dirty="0"/>
              <a:t> e della </a:t>
            </a:r>
            <a:r>
              <a:rPr lang="en-US" sz="1200" dirty="0" err="1"/>
              <a:t>sua</a:t>
            </a:r>
            <a:r>
              <a:rPr lang="en-US" sz="1200" dirty="0"/>
              <a:t> </a:t>
            </a:r>
            <a:r>
              <a:rPr lang="en-US" sz="1200" dirty="0" err="1"/>
              <a:t>variante</a:t>
            </a:r>
            <a:r>
              <a:rPr lang="en-US" sz="1200" dirty="0"/>
              <a:t> biettiva, </a:t>
            </a:r>
            <a:r>
              <a:rPr lang="en-US" sz="1200" dirty="0" err="1"/>
              <a:t>basata</a:t>
            </a:r>
            <a:r>
              <a:rPr lang="en-US" sz="1200" dirty="0"/>
              <a:t> </a:t>
            </a:r>
            <a:r>
              <a:rPr lang="en-US" sz="1200" dirty="0" err="1"/>
              <a:t>sulle</a:t>
            </a:r>
            <a:r>
              <a:rPr lang="en-US" sz="1200" dirty="0"/>
              <a:t> parole di Lyndon.</a:t>
            </a:r>
          </a:p>
        </p:txBody>
      </p:sp>
      <p:sp>
        <p:nvSpPr>
          <p:cNvPr id="2" name="Google Shape;711;p56">
            <a:extLst>
              <a:ext uri="{FF2B5EF4-FFF2-40B4-BE49-F238E27FC236}">
                <a16:creationId xmlns:a16="http://schemas.microsoft.com/office/drawing/2014/main" id="{CDFA6873-DDB3-8CC1-8102-DBADB5FCAC94}"/>
              </a:ext>
            </a:extLst>
          </p:cNvPr>
          <p:cNvSpPr txBox="1">
            <a:spLocks/>
          </p:cNvSpPr>
          <p:nvPr/>
        </p:nvSpPr>
        <p:spPr>
          <a:xfrm>
            <a:off x="4257065" y="2367158"/>
            <a:ext cx="4159312" cy="1455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None/>
            </a:pPr>
            <a:r>
              <a:rPr lang="en-US" sz="1200" dirty="0" err="1"/>
              <a:t>L’idea</a:t>
            </a:r>
            <a:r>
              <a:rPr lang="en-US" sz="1200" dirty="0"/>
              <a:t> è </a:t>
            </a:r>
            <a:r>
              <a:rPr lang="en-US" sz="1200" dirty="0" err="1"/>
              <a:t>quella</a:t>
            </a:r>
            <a:r>
              <a:rPr lang="en-US" sz="1200" dirty="0"/>
              <a:t> di </a:t>
            </a:r>
            <a:r>
              <a:rPr lang="en-US" sz="1200" dirty="0" err="1"/>
              <a:t>sfruttare</a:t>
            </a:r>
            <a:r>
              <a:rPr lang="en-US" sz="1200" dirty="0"/>
              <a:t> </a:t>
            </a:r>
            <a:r>
              <a:rPr lang="en-US" sz="1200" dirty="0" err="1"/>
              <a:t>questi</a:t>
            </a:r>
            <a:r>
              <a:rPr lang="en-US" sz="1200" dirty="0"/>
              <a:t> due </a:t>
            </a:r>
            <a:r>
              <a:rPr lang="en-US" sz="1200" dirty="0" err="1"/>
              <a:t>algoritmi</a:t>
            </a:r>
            <a:r>
              <a:rPr lang="en-US" sz="1200" dirty="0"/>
              <a:t> di pre-processing per </a:t>
            </a:r>
            <a:r>
              <a:rPr lang="en-US" sz="1200" dirty="0" err="1"/>
              <a:t>poter</a:t>
            </a:r>
            <a:r>
              <a:rPr lang="en-US" sz="1200" dirty="0"/>
              <a:t> </a:t>
            </a:r>
            <a:r>
              <a:rPr lang="en-US" sz="1200" dirty="0" err="1"/>
              <a:t>comprimere</a:t>
            </a:r>
            <a:r>
              <a:rPr lang="en-US" sz="1200" dirty="0"/>
              <a:t> file </a:t>
            </a:r>
            <a:r>
              <a:rPr lang="en-US" sz="1200" dirty="0" err="1"/>
              <a:t>mediante</a:t>
            </a:r>
            <a:r>
              <a:rPr lang="en-US" sz="1200" dirty="0"/>
              <a:t> </a:t>
            </a:r>
            <a:r>
              <a:rPr lang="en-US" sz="1200" dirty="0" err="1"/>
              <a:t>l’utilizzo</a:t>
            </a:r>
            <a:r>
              <a:rPr lang="en-US" sz="1200" dirty="0"/>
              <a:t> di Huffman e Arithmetic Coding, in modo tale da </a:t>
            </a:r>
            <a:r>
              <a:rPr lang="en-US" sz="1200" dirty="0" err="1"/>
              <a:t>poter</a:t>
            </a:r>
            <a:r>
              <a:rPr lang="en-US" sz="1200" dirty="0"/>
              <a:t> </a:t>
            </a:r>
            <a:r>
              <a:rPr lang="en-US" sz="1200" dirty="0" err="1"/>
              <a:t>effettuare</a:t>
            </a:r>
            <a:r>
              <a:rPr lang="en-US" sz="1200" dirty="0"/>
              <a:t> un </a:t>
            </a:r>
            <a:r>
              <a:rPr lang="en-US" sz="1200" dirty="0" err="1"/>
              <a:t>confronto</a:t>
            </a:r>
            <a:r>
              <a:rPr lang="en-US" sz="1200" dirty="0"/>
              <a:t> </a:t>
            </a:r>
            <a:r>
              <a:rPr lang="en-US" sz="1200" dirty="0" err="1"/>
              <a:t>sul</a:t>
            </a:r>
            <a:r>
              <a:rPr lang="en-US" sz="1200" dirty="0"/>
              <a:t> </a:t>
            </a:r>
            <a:r>
              <a:rPr lang="en-US" sz="1200" dirty="0" err="1"/>
              <a:t>rapporto</a:t>
            </a:r>
            <a:r>
              <a:rPr lang="en-US" sz="1200" dirty="0"/>
              <a:t> di </a:t>
            </a:r>
            <a:r>
              <a:rPr lang="en-US" sz="1200" dirty="0" err="1"/>
              <a:t>compressione</a:t>
            </a:r>
            <a:r>
              <a:rPr lang="en-US" sz="1200" dirty="0"/>
              <a:t> </a:t>
            </a:r>
            <a:r>
              <a:rPr lang="en-US" sz="1200" dirty="0" err="1"/>
              <a:t>tra</a:t>
            </a:r>
            <a:r>
              <a:rPr lang="en-US" sz="1200" dirty="0"/>
              <a:t> le due </a:t>
            </a:r>
            <a:r>
              <a:rPr lang="en-US" sz="1200" dirty="0" err="1"/>
              <a:t>versioni</a:t>
            </a:r>
            <a:r>
              <a:rPr lang="en-US" sz="1200" dirty="0"/>
              <a:t>.</a:t>
            </a:r>
          </a:p>
        </p:txBody>
      </p:sp>
      <p:sp>
        <p:nvSpPr>
          <p:cNvPr id="3" name="Google Shape;711;p56">
            <a:extLst>
              <a:ext uri="{FF2B5EF4-FFF2-40B4-BE49-F238E27FC236}">
                <a16:creationId xmlns:a16="http://schemas.microsoft.com/office/drawing/2014/main" id="{F21EC56D-5945-46FE-C54B-7D28285A4C7C}"/>
              </a:ext>
            </a:extLst>
          </p:cNvPr>
          <p:cNvSpPr txBox="1">
            <a:spLocks/>
          </p:cNvSpPr>
          <p:nvPr/>
        </p:nvSpPr>
        <p:spPr>
          <a:xfrm>
            <a:off x="710400" y="3785060"/>
            <a:ext cx="4159312" cy="96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None/>
            </a:pPr>
            <a:r>
              <a:rPr lang="en-US" sz="1200" dirty="0"/>
              <a:t>In </a:t>
            </a:r>
            <a:r>
              <a:rPr lang="en-US" sz="1200" dirty="0" err="1"/>
              <a:t>aggiunta</a:t>
            </a:r>
            <a:r>
              <a:rPr lang="en-US" sz="1200" dirty="0"/>
              <a:t> alle due </a:t>
            </a:r>
            <a:r>
              <a:rPr lang="en-US" sz="1200" dirty="0" err="1"/>
              <a:t>trasformate</a:t>
            </a:r>
            <a:r>
              <a:rPr lang="en-US" sz="1200" dirty="0"/>
              <a:t>, </a:t>
            </a:r>
            <a:r>
              <a:rPr lang="en-US" sz="1200" dirty="0" err="1"/>
              <a:t>abbiamo</a:t>
            </a:r>
            <a:r>
              <a:rPr lang="en-US" sz="1200" dirty="0"/>
              <a:t> </a:t>
            </a:r>
            <a:r>
              <a:rPr lang="en-US" sz="1200" dirty="0" err="1"/>
              <a:t>deciso</a:t>
            </a:r>
            <a:r>
              <a:rPr lang="en-US" sz="1200" dirty="0"/>
              <a:t> di </a:t>
            </a:r>
            <a:r>
              <a:rPr lang="en-US" sz="1200" dirty="0" err="1"/>
              <a:t>testare</a:t>
            </a:r>
            <a:r>
              <a:rPr lang="en-US" sz="1200" dirty="0"/>
              <a:t>  il </a:t>
            </a:r>
            <a:r>
              <a:rPr lang="en-US" sz="1200" dirty="0" err="1"/>
              <a:t>suo</a:t>
            </a:r>
            <a:r>
              <a:rPr lang="en-US" sz="1200" dirty="0"/>
              <a:t> </a:t>
            </a:r>
            <a:r>
              <a:rPr lang="en-US" sz="1200" dirty="0" err="1"/>
              <a:t>comportamento</a:t>
            </a:r>
            <a:r>
              <a:rPr lang="en-US" sz="1200" dirty="0"/>
              <a:t> </a:t>
            </a:r>
            <a:r>
              <a:rPr lang="en-US" sz="1200" dirty="0" err="1"/>
              <a:t>utilizzando</a:t>
            </a:r>
            <a:r>
              <a:rPr lang="en-US" sz="1200" dirty="0"/>
              <a:t> la MTF (Move To Front Transform) e la RLE (Run-length encoding).</a:t>
            </a:r>
          </a:p>
        </p:txBody>
      </p:sp>
      <p:sp>
        <p:nvSpPr>
          <p:cNvPr id="4" name="Google Shape;9845;p58">
            <a:extLst>
              <a:ext uri="{FF2B5EF4-FFF2-40B4-BE49-F238E27FC236}">
                <a16:creationId xmlns:a16="http://schemas.microsoft.com/office/drawing/2014/main" id="{E337F7E6-3A4C-40DD-E915-6B2612D68797}"/>
              </a:ext>
            </a:extLst>
          </p:cNvPr>
          <p:cNvSpPr>
            <a:spLocks noChangeAspect="1"/>
          </p:cNvSpPr>
          <p:nvPr/>
        </p:nvSpPr>
        <p:spPr>
          <a:xfrm>
            <a:off x="5850336" y="1248688"/>
            <a:ext cx="1098121" cy="1097050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D149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13385;p64">
            <a:extLst>
              <a:ext uri="{FF2B5EF4-FFF2-40B4-BE49-F238E27FC236}">
                <a16:creationId xmlns:a16="http://schemas.microsoft.com/office/drawing/2014/main" id="{79BA96AF-0394-1C21-CD77-AA58EA28FAFC}"/>
              </a:ext>
            </a:extLst>
          </p:cNvPr>
          <p:cNvGrpSpPr>
            <a:grpSpLocks noChangeAspect="1"/>
          </p:cNvGrpSpPr>
          <p:nvPr/>
        </p:nvGrpSpPr>
        <p:grpSpPr>
          <a:xfrm>
            <a:off x="2681796" y="2410416"/>
            <a:ext cx="1098121" cy="1175655"/>
            <a:chOff x="7055134" y="2919170"/>
            <a:chExt cx="290321" cy="310820"/>
          </a:xfrm>
          <a:solidFill>
            <a:srgbClr val="D149CE"/>
          </a:solidFill>
        </p:grpSpPr>
        <p:sp>
          <p:nvSpPr>
            <p:cNvPr id="6" name="Google Shape;13386;p64">
              <a:extLst>
                <a:ext uri="{FF2B5EF4-FFF2-40B4-BE49-F238E27FC236}">
                  <a16:creationId xmlns:a16="http://schemas.microsoft.com/office/drawing/2014/main" id="{BED55314-8E19-95DE-57C4-CB92564B3A20}"/>
                </a:ext>
              </a:extLst>
            </p:cNvPr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387;p64">
              <a:extLst>
                <a:ext uri="{FF2B5EF4-FFF2-40B4-BE49-F238E27FC236}">
                  <a16:creationId xmlns:a16="http://schemas.microsoft.com/office/drawing/2014/main" id="{E22AC328-21C8-BA05-0BCA-E9E02EB05FAF}"/>
                </a:ext>
              </a:extLst>
            </p:cNvPr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388;p64">
              <a:extLst>
                <a:ext uri="{FF2B5EF4-FFF2-40B4-BE49-F238E27FC236}">
                  <a16:creationId xmlns:a16="http://schemas.microsoft.com/office/drawing/2014/main" id="{9C562BDC-D600-0C36-C9D1-AA7D8C0D4D06}"/>
                </a:ext>
              </a:extLst>
            </p:cNvPr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389;p64">
              <a:extLst>
                <a:ext uri="{FF2B5EF4-FFF2-40B4-BE49-F238E27FC236}">
                  <a16:creationId xmlns:a16="http://schemas.microsoft.com/office/drawing/2014/main" id="{0E2A56B6-4236-DAA4-89D2-17C92487BFBE}"/>
                </a:ext>
              </a:extLst>
            </p:cNvPr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390;p64">
              <a:extLst>
                <a:ext uri="{FF2B5EF4-FFF2-40B4-BE49-F238E27FC236}">
                  <a16:creationId xmlns:a16="http://schemas.microsoft.com/office/drawing/2014/main" id="{32C3D2C2-68A7-0C40-DAB0-578E64954C2C}"/>
                </a:ext>
              </a:extLst>
            </p:cNvPr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391;p64">
              <a:extLst>
                <a:ext uri="{FF2B5EF4-FFF2-40B4-BE49-F238E27FC236}">
                  <a16:creationId xmlns:a16="http://schemas.microsoft.com/office/drawing/2014/main" id="{A4B67DF9-EC2A-1BC6-07A4-10108AD13082}"/>
                </a:ext>
              </a:extLst>
            </p:cNvPr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392;p64">
              <a:extLst>
                <a:ext uri="{FF2B5EF4-FFF2-40B4-BE49-F238E27FC236}">
                  <a16:creationId xmlns:a16="http://schemas.microsoft.com/office/drawing/2014/main" id="{C13629D8-E9E0-0EF9-88B7-9216D635E9BB}"/>
                </a:ext>
              </a:extLst>
            </p:cNvPr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393;p64">
              <a:extLst>
                <a:ext uri="{FF2B5EF4-FFF2-40B4-BE49-F238E27FC236}">
                  <a16:creationId xmlns:a16="http://schemas.microsoft.com/office/drawing/2014/main" id="{A91466C6-49B5-FFE4-3A68-4215A6206599}"/>
                </a:ext>
              </a:extLst>
            </p:cNvPr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394;p64">
              <a:extLst>
                <a:ext uri="{FF2B5EF4-FFF2-40B4-BE49-F238E27FC236}">
                  <a16:creationId xmlns:a16="http://schemas.microsoft.com/office/drawing/2014/main" id="{1BF6235E-8AD8-3B6A-A01E-F7261DAB9E71}"/>
                </a:ext>
              </a:extLst>
            </p:cNvPr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395;p64">
              <a:extLst>
                <a:ext uri="{FF2B5EF4-FFF2-40B4-BE49-F238E27FC236}">
                  <a16:creationId xmlns:a16="http://schemas.microsoft.com/office/drawing/2014/main" id="{5381AC5C-36B5-3C7C-E882-671F38677374}"/>
                </a:ext>
              </a:extLst>
            </p:cNvPr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396;p64">
              <a:extLst>
                <a:ext uri="{FF2B5EF4-FFF2-40B4-BE49-F238E27FC236}">
                  <a16:creationId xmlns:a16="http://schemas.microsoft.com/office/drawing/2014/main" id="{DD0636A4-5F46-39E9-4CD8-58A487A88F3C}"/>
                </a:ext>
              </a:extLst>
            </p:cNvPr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397;p64">
              <a:extLst>
                <a:ext uri="{FF2B5EF4-FFF2-40B4-BE49-F238E27FC236}">
                  <a16:creationId xmlns:a16="http://schemas.microsoft.com/office/drawing/2014/main" id="{63B80CCA-FCFD-136A-F6DC-6EA04982BC0E}"/>
                </a:ext>
              </a:extLst>
            </p:cNvPr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398;p64">
              <a:extLst>
                <a:ext uri="{FF2B5EF4-FFF2-40B4-BE49-F238E27FC236}">
                  <a16:creationId xmlns:a16="http://schemas.microsoft.com/office/drawing/2014/main" id="{872E7AE5-953F-14E6-B3C5-723BB28E9759}"/>
                </a:ext>
              </a:extLst>
            </p:cNvPr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399;p64">
              <a:extLst>
                <a:ext uri="{FF2B5EF4-FFF2-40B4-BE49-F238E27FC236}">
                  <a16:creationId xmlns:a16="http://schemas.microsoft.com/office/drawing/2014/main" id="{CB21C38E-1124-BB5B-818D-A91E6D533FAF}"/>
                </a:ext>
              </a:extLst>
            </p:cNvPr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415;p44">
            <a:extLst>
              <a:ext uri="{FF2B5EF4-FFF2-40B4-BE49-F238E27FC236}">
                <a16:creationId xmlns:a16="http://schemas.microsoft.com/office/drawing/2014/main" id="{ABBE3ABF-B3E4-3B74-8563-BA0B19337B7B}"/>
              </a:ext>
            </a:extLst>
          </p:cNvPr>
          <p:cNvGrpSpPr>
            <a:grpSpLocks noChangeAspect="1"/>
          </p:cNvGrpSpPr>
          <p:nvPr/>
        </p:nvGrpSpPr>
        <p:grpSpPr>
          <a:xfrm>
            <a:off x="5207301" y="3856778"/>
            <a:ext cx="905074" cy="824365"/>
            <a:chOff x="-40745125" y="3632900"/>
            <a:chExt cx="318225" cy="289875"/>
          </a:xfrm>
        </p:grpSpPr>
        <p:sp>
          <p:nvSpPr>
            <p:cNvPr id="22" name="Google Shape;416;p44">
              <a:extLst>
                <a:ext uri="{FF2B5EF4-FFF2-40B4-BE49-F238E27FC236}">
                  <a16:creationId xmlns:a16="http://schemas.microsoft.com/office/drawing/2014/main" id="{2A49E2D4-53EF-475E-DED8-5945E0F65706}"/>
                </a:ext>
              </a:extLst>
            </p:cNvPr>
            <p:cNvSpPr>
              <a:spLocks/>
            </p:cNvSpPr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17;p44">
              <a:extLst>
                <a:ext uri="{FF2B5EF4-FFF2-40B4-BE49-F238E27FC236}">
                  <a16:creationId xmlns:a16="http://schemas.microsoft.com/office/drawing/2014/main" id="{2E7650A7-CAD6-7A20-4042-5827776778B1}"/>
                </a:ext>
              </a:extLst>
            </p:cNvPr>
            <p:cNvSpPr>
              <a:spLocks/>
            </p:cNvSpPr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18;p44">
              <a:extLst>
                <a:ext uri="{FF2B5EF4-FFF2-40B4-BE49-F238E27FC236}">
                  <a16:creationId xmlns:a16="http://schemas.microsoft.com/office/drawing/2014/main" id="{1F32B19D-0C12-0388-D8A3-23CF9713D4E9}"/>
                </a:ext>
              </a:extLst>
            </p:cNvPr>
            <p:cNvSpPr>
              <a:spLocks/>
            </p:cNvSpPr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19;p44">
              <a:extLst>
                <a:ext uri="{FF2B5EF4-FFF2-40B4-BE49-F238E27FC236}">
                  <a16:creationId xmlns:a16="http://schemas.microsoft.com/office/drawing/2014/main" id="{27DFA078-9AD0-2DBE-AA19-9B69FEAE0F9F}"/>
                </a:ext>
              </a:extLst>
            </p:cNvPr>
            <p:cNvSpPr>
              <a:spLocks/>
            </p:cNvSpPr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20;p44">
              <a:extLst>
                <a:ext uri="{FF2B5EF4-FFF2-40B4-BE49-F238E27FC236}">
                  <a16:creationId xmlns:a16="http://schemas.microsoft.com/office/drawing/2014/main" id="{D893F505-A312-79B0-62F5-18DF80060CBD}"/>
                </a:ext>
              </a:extLst>
            </p:cNvPr>
            <p:cNvSpPr>
              <a:spLocks/>
            </p:cNvSpPr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21;p44">
              <a:extLst>
                <a:ext uri="{FF2B5EF4-FFF2-40B4-BE49-F238E27FC236}">
                  <a16:creationId xmlns:a16="http://schemas.microsoft.com/office/drawing/2014/main" id="{A8CAF682-367B-DB01-8981-A665709F7B38}"/>
                </a:ext>
              </a:extLst>
            </p:cNvPr>
            <p:cNvSpPr>
              <a:spLocks/>
            </p:cNvSpPr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22;p44">
              <a:extLst>
                <a:ext uri="{FF2B5EF4-FFF2-40B4-BE49-F238E27FC236}">
                  <a16:creationId xmlns:a16="http://schemas.microsoft.com/office/drawing/2014/main" id="{E86110D6-1FED-558E-4EB3-4C784FE3AC82}"/>
                </a:ext>
              </a:extLst>
            </p:cNvPr>
            <p:cNvSpPr>
              <a:spLocks/>
            </p:cNvSpPr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 dirty="0">
                <a:solidFill>
                  <a:srgbClr val="D149CE"/>
                </a:solidFill>
              </a:rPr>
              <a:t>02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30613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Sommario</a:t>
            </a:r>
            <a:endParaRPr/>
          </a:p>
        </p:txBody>
      </p:sp>
      <p:sp>
        <p:nvSpPr>
          <p:cNvPr id="592" name="Google Shape;592;p51"/>
          <p:cNvSpPr/>
          <p:nvPr/>
        </p:nvSpPr>
        <p:spPr>
          <a:xfrm>
            <a:off x="1530013" y="1392597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51"/>
          <p:cNvSpPr/>
          <p:nvPr/>
        </p:nvSpPr>
        <p:spPr>
          <a:xfrm>
            <a:off x="1572702" y="1439746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01</a:t>
            </a:r>
            <a:endParaRPr sz="2300">
              <a:solidFill>
                <a:schemeClr val="l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cxnSp>
        <p:nvCxnSpPr>
          <p:cNvPr id="594" name="Google Shape;594;p51"/>
          <p:cNvCxnSpPr/>
          <p:nvPr/>
        </p:nvCxnSpPr>
        <p:spPr>
          <a:xfrm>
            <a:off x="1089950" y="2759075"/>
            <a:ext cx="6948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95" name="Google Shape;595;p51"/>
          <p:cNvSpPr txBox="1"/>
          <p:nvPr/>
        </p:nvSpPr>
        <p:spPr>
          <a:xfrm>
            <a:off x="1089897" y="3133550"/>
            <a:ext cx="156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149CE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Introduzione</a:t>
            </a:r>
            <a:endParaRPr sz="1600">
              <a:solidFill>
                <a:srgbClr val="D149CE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97" name="Google Shape;597;p51"/>
          <p:cNvSpPr txBox="1"/>
          <p:nvPr/>
        </p:nvSpPr>
        <p:spPr>
          <a:xfrm>
            <a:off x="6685650" y="2070938"/>
            <a:ext cx="156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Risultati</a:t>
            </a:r>
            <a:endParaRPr sz="16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99" name="Google Shape;599;p51"/>
          <p:cNvSpPr txBox="1"/>
          <p:nvPr/>
        </p:nvSpPr>
        <p:spPr>
          <a:xfrm>
            <a:off x="3131935" y="2075807"/>
            <a:ext cx="156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309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Obiettivo</a:t>
            </a:r>
            <a:endParaRPr sz="1600">
              <a:solidFill>
                <a:srgbClr val="43309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1" name="Google Shape;601;p51"/>
          <p:cNvSpPr txBox="1"/>
          <p:nvPr/>
        </p:nvSpPr>
        <p:spPr>
          <a:xfrm>
            <a:off x="4022735" y="3154816"/>
            <a:ext cx="2939406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757575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Implementazione &amp; Testing</a:t>
            </a:r>
            <a:endParaRPr sz="2400">
              <a:solidFill>
                <a:srgbClr val="757575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3" name="Google Shape;603;p51"/>
          <p:cNvSpPr/>
          <p:nvPr/>
        </p:nvSpPr>
        <p:spPr>
          <a:xfrm rot="10800000">
            <a:off x="3323060" y="2753575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51"/>
          <p:cNvSpPr/>
          <p:nvPr/>
        </p:nvSpPr>
        <p:spPr>
          <a:xfrm>
            <a:off x="3365749" y="3672592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02</a:t>
            </a:r>
            <a:endParaRPr sz="2300">
              <a:solidFill>
                <a:schemeClr val="accen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5" name="Google Shape;605;p51"/>
          <p:cNvSpPr/>
          <p:nvPr/>
        </p:nvSpPr>
        <p:spPr>
          <a:xfrm>
            <a:off x="5121257" y="1392597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51"/>
          <p:cNvSpPr/>
          <p:nvPr/>
        </p:nvSpPr>
        <p:spPr>
          <a:xfrm>
            <a:off x="5163946" y="1439746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03</a:t>
            </a:r>
            <a:endParaRPr sz="23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7" name="Google Shape;607;p51"/>
          <p:cNvSpPr/>
          <p:nvPr/>
        </p:nvSpPr>
        <p:spPr>
          <a:xfrm rot="10800000">
            <a:off x="6919454" y="2764194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51"/>
          <p:cNvSpPr/>
          <p:nvPr/>
        </p:nvSpPr>
        <p:spPr>
          <a:xfrm>
            <a:off x="6962140" y="3683225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04</a:t>
            </a:r>
            <a:endParaRPr sz="23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9" name="Google Shape;609;p51"/>
          <p:cNvSpPr/>
          <p:nvPr/>
        </p:nvSpPr>
        <p:spPr>
          <a:xfrm>
            <a:off x="6940075" y="-790750"/>
            <a:ext cx="1490700" cy="1490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51"/>
          <p:cNvSpPr/>
          <p:nvPr/>
        </p:nvSpPr>
        <p:spPr>
          <a:xfrm>
            <a:off x="7936500" y="220750"/>
            <a:ext cx="637500" cy="637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6027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3837544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Implementazione &amp; Testing</a:t>
            </a:r>
            <a:endParaRPr lang="it-IT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03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7593272-DD85-F63F-1A78-24B517669F8F}"/>
              </a:ext>
            </a:extLst>
          </p:cNvPr>
          <p:cNvSpPr txBox="1"/>
          <p:nvPr/>
        </p:nvSpPr>
        <p:spPr>
          <a:xfrm>
            <a:off x="443787" y="1526402"/>
            <a:ext cx="7986888" cy="2267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Le modifiche effettuate al progetto precedente sono: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Memorizzazione dei file compressi correttamente;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Implementazione efficiente della BWT;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Applicazione della BWT su chunk con grandezza proporzionata alla grandezza del file da comprimere.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it-IT" sz="1800" dirty="0">
              <a:solidFill>
                <a:srgbClr val="757575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957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3837544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Memorizzazione dei file</a:t>
            </a:r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03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Bit e byte">
            <a:extLst>
              <a:ext uri="{FF2B5EF4-FFF2-40B4-BE49-F238E27FC236}">
                <a16:creationId xmlns:a16="http://schemas.microsoft.com/office/drawing/2014/main" id="{D19DD4E1-8593-ED3A-AA69-6AB84CC78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726" y="3255062"/>
            <a:ext cx="2984721" cy="132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797FE4E4-069D-F9F9-9F8E-F5E1EBD0E6CE}"/>
              </a:ext>
            </a:extLst>
          </p:cNvPr>
          <p:cNvSpPr txBox="1"/>
          <p:nvPr/>
        </p:nvSpPr>
        <p:spPr>
          <a:xfrm>
            <a:off x="443787" y="1526402"/>
            <a:ext cx="7986888" cy="1882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Nel progetto precedente i file binari risultanti dalla codifica di Huffman venivano memorizzati trattando i singoli bit come caratteri ASCII. 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Questo comportava l’utilizzo di 1 byte per rappresentare un singolo bit, producendo quindi un file di output con una dimensione pari a 8 volte più grande.</a:t>
            </a:r>
          </a:p>
        </p:txBody>
      </p:sp>
    </p:spTree>
    <p:extLst>
      <p:ext uri="{BB962C8B-B14F-4D97-AF65-F5344CB8AC3E}">
        <p14:creationId xmlns:p14="http://schemas.microsoft.com/office/powerpoint/2010/main" val="3485711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4792280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Implementazione</a:t>
            </a:r>
            <a:br>
              <a:rPr lang="it-IT" dirty="0"/>
            </a:br>
            <a:r>
              <a:rPr lang="it-IT" dirty="0"/>
              <a:t>efficiente della BWT</a:t>
            </a:r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03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97FE4E4-069D-F9F9-9F8E-F5E1EBD0E6CE}"/>
              </a:ext>
            </a:extLst>
          </p:cNvPr>
          <p:cNvSpPr txBox="1"/>
          <p:nvPr/>
        </p:nvSpPr>
        <p:spPr>
          <a:xfrm>
            <a:off x="443787" y="1526402"/>
            <a:ext cx="7986888" cy="3524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All’interno del progetto è stata implementata una versione più efficiente della BWT. </a:t>
            </a:r>
          </a:p>
          <a:p>
            <a:pPr marL="139700" lvl="0" indent="0">
              <a:spcBef>
                <a:spcPts val="1000"/>
              </a:spcBef>
              <a:buNone/>
            </a:pPr>
            <a:b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L’applicazione della BWT consiste nell’effettuare l’ordinamento delle coniugate. Se la stringa ha una dimensione pari ad 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risulta necessario effettuare un ordinamento di 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stringhe di dimensione 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 crescere di 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aumenta sia il tempo necessario per effettuare tale ordinamento, sia la quantità di memoria necessaria per memorizzare l’intera matrice (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 x n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).</a:t>
            </a:r>
          </a:p>
          <a:p>
            <a:pPr marL="139700" lvl="0" indent="0">
              <a:spcBef>
                <a:spcPts val="1000"/>
              </a:spcBef>
              <a:buNone/>
            </a:pPr>
            <a:endParaRPr lang="it-IT" sz="1800" dirty="0">
              <a:solidFill>
                <a:srgbClr val="757575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078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4792280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Implementazione</a:t>
            </a:r>
            <a:br>
              <a:rPr lang="it-IT" dirty="0"/>
            </a:br>
            <a:r>
              <a:rPr lang="it-IT" dirty="0"/>
              <a:t>efficiente della BWT</a:t>
            </a:r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03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97FE4E4-069D-F9F9-9F8E-F5E1EBD0E6CE}"/>
              </a:ext>
            </a:extLst>
          </p:cNvPr>
          <p:cNvSpPr txBox="1"/>
          <p:nvPr/>
        </p:nvSpPr>
        <p:spPr>
          <a:xfrm>
            <a:off x="565071" y="1528069"/>
            <a:ext cx="7865604" cy="3118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 migliorare l’efficienza della BWT sono stati utilizzati i </a:t>
            </a:r>
            <a:r>
              <a:rPr lang="it-IT" sz="1800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Suffix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Array.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 </a:t>
            </a:r>
            <a:r>
              <a:rPr lang="it-IT" sz="1800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suffix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array sono una struttura dati utilizzata per l'indicizzazione e la ricerca di stringhe. Essi consistono in un array di indici che indicano le posizioni dei suffissi della stringa originale, ordinati in modo lessicografico. 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Il algoritmo di </a:t>
            </a:r>
            <a:r>
              <a:rPr lang="it-IT" sz="1800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Mamber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-Mayers è un algoritmo di ordinamento specifico per la costruzione dei </a:t>
            </a:r>
            <a:r>
              <a:rPr lang="it-IT" sz="1800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suffix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array. Esso utilizza una tecnica chiamata radix sort per ordinare i suffissi in modo efficiente in termini di tempo e spazio.</a:t>
            </a:r>
          </a:p>
        </p:txBody>
      </p:sp>
    </p:spTree>
    <p:extLst>
      <p:ext uri="{BB962C8B-B14F-4D97-AF65-F5344CB8AC3E}">
        <p14:creationId xmlns:p14="http://schemas.microsoft.com/office/powerpoint/2010/main" val="855186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4792280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Implementazione</a:t>
            </a:r>
            <a:br>
              <a:rPr lang="it-IT" dirty="0"/>
            </a:br>
            <a:r>
              <a:rPr lang="it-IT" dirty="0"/>
              <a:t>efficiente della BWT</a:t>
            </a:r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03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711;p56">
            <a:extLst>
              <a:ext uri="{FF2B5EF4-FFF2-40B4-BE49-F238E27FC236}">
                <a16:creationId xmlns:a16="http://schemas.microsoft.com/office/drawing/2014/main" id="{8E7F8D88-E6EA-1285-0244-762D618C7704}"/>
              </a:ext>
            </a:extLst>
          </p:cNvPr>
          <p:cNvSpPr txBox="1">
            <a:spLocks/>
          </p:cNvSpPr>
          <p:nvPr/>
        </p:nvSpPr>
        <p:spPr>
          <a:xfrm>
            <a:off x="408476" y="1286976"/>
            <a:ext cx="6364858" cy="687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en-US" sz="1800"/>
              <a:t>Sia </a:t>
            </a:r>
            <a:r>
              <a:rPr lang="en-US" sz="1800" b="1">
                <a:solidFill>
                  <a:srgbClr val="D149CE"/>
                </a:solidFill>
              </a:rPr>
              <a:t>w</a:t>
            </a:r>
            <a:r>
              <a:rPr lang="en-US" sz="1800"/>
              <a:t> = </a:t>
            </a:r>
            <a:r>
              <a:rPr lang="en-US" sz="1800" i="1"/>
              <a:t>banana$</a:t>
            </a:r>
            <a:endParaRPr lang="en-US" sz="1800" dirty="0"/>
          </a:p>
        </p:txBody>
      </p:sp>
      <p:sp>
        <p:nvSpPr>
          <p:cNvPr id="4" name="Google Shape;711;p56">
            <a:extLst>
              <a:ext uri="{FF2B5EF4-FFF2-40B4-BE49-F238E27FC236}">
                <a16:creationId xmlns:a16="http://schemas.microsoft.com/office/drawing/2014/main" id="{01A84731-9512-386F-6AB0-BD2AE6A2337F}"/>
              </a:ext>
            </a:extLst>
          </p:cNvPr>
          <p:cNvSpPr txBox="1">
            <a:spLocks/>
          </p:cNvSpPr>
          <p:nvPr/>
        </p:nvSpPr>
        <p:spPr>
          <a:xfrm>
            <a:off x="591076" y="1756178"/>
            <a:ext cx="3073300" cy="2954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None/>
            </a:pPr>
            <a:r>
              <a:rPr lang="en-US" sz="1800" dirty="0"/>
              <a:t>b    a    n    a    n    a    $</a:t>
            </a:r>
          </a:p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en-US" sz="1800" dirty="0"/>
              <a:t>a    n    a    n    a    $</a:t>
            </a:r>
          </a:p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en-US" sz="1800" dirty="0"/>
              <a:t>n    a	n    a    $</a:t>
            </a:r>
          </a:p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en-US" sz="1800" dirty="0"/>
              <a:t>a    n	a    $</a:t>
            </a:r>
          </a:p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en-US" sz="1800" dirty="0"/>
              <a:t>n    a    $</a:t>
            </a:r>
          </a:p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en-US" sz="1800" dirty="0"/>
              <a:t>a    $</a:t>
            </a:r>
          </a:p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en-US" sz="1800" dirty="0"/>
              <a:t>$</a:t>
            </a:r>
          </a:p>
        </p:txBody>
      </p:sp>
      <p:sp>
        <p:nvSpPr>
          <p:cNvPr id="5" name="Google Shape;1112;p74">
            <a:extLst>
              <a:ext uri="{FF2B5EF4-FFF2-40B4-BE49-F238E27FC236}">
                <a16:creationId xmlns:a16="http://schemas.microsoft.com/office/drawing/2014/main" id="{4D86BE5B-23BF-721B-B61F-A9A814ED0F42}"/>
              </a:ext>
            </a:extLst>
          </p:cNvPr>
          <p:cNvSpPr/>
          <p:nvPr/>
        </p:nvSpPr>
        <p:spPr>
          <a:xfrm>
            <a:off x="3498835" y="2755146"/>
            <a:ext cx="1945257" cy="792198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D149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711;p56">
            <a:extLst>
              <a:ext uri="{FF2B5EF4-FFF2-40B4-BE49-F238E27FC236}">
                <a16:creationId xmlns:a16="http://schemas.microsoft.com/office/drawing/2014/main" id="{57FE1A3A-81E9-326E-F254-8FA5B073206C}"/>
              </a:ext>
            </a:extLst>
          </p:cNvPr>
          <p:cNvSpPr txBox="1">
            <a:spLocks/>
          </p:cNvSpPr>
          <p:nvPr/>
        </p:nvSpPr>
        <p:spPr>
          <a:xfrm>
            <a:off x="5812675" y="1772361"/>
            <a:ext cx="3073300" cy="2954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None/>
            </a:pPr>
            <a:r>
              <a:rPr lang="en-US" sz="1800" dirty="0"/>
              <a:t>$ 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/>
              <a:t>a    $</a:t>
            </a:r>
          </a:p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en-US" sz="1800" dirty="0"/>
              <a:t>a     n    a    $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/>
              <a:t>a    n    a    n    a    $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/>
              <a:t>b    a    n    a    n    a    $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/>
              <a:t>n    a    $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/>
              <a:t>n    a	n    a    $</a:t>
            </a:r>
          </a:p>
          <a:p>
            <a:pPr marL="139700" indent="0">
              <a:spcBef>
                <a:spcPts val="1000"/>
              </a:spcBef>
              <a:buFont typeface="Poppins"/>
              <a:buNone/>
            </a:pPr>
            <a:endParaRPr lang="en-US" sz="1800" dirty="0"/>
          </a:p>
          <a:p>
            <a:pPr marL="139700" indent="0">
              <a:spcBef>
                <a:spcPts val="1000"/>
              </a:spcBef>
              <a:buFont typeface="Poppins"/>
              <a:buNone/>
            </a:pPr>
            <a:endParaRPr lang="en-US" sz="1800" dirty="0"/>
          </a:p>
        </p:txBody>
      </p:sp>
      <p:sp>
        <p:nvSpPr>
          <p:cNvPr id="9" name="Google Shape;711;p56">
            <a:extLst>
              <a:ext uri="{FF2B5EF4-FFF2-40B4-BE49-F238E27FC236}">
                <a16:creationId xmlns:a16="http://schemas.microsoft.com/office/drawing/2014/main" id="{0EB39F23-A35F-9FF4-C77A-BD3DEE3EADB7}"/>
              </a:ext>
            </a:extLst>
          </p:cNvPr>
          <p:cNvSpPr txBox="1">
            <a:spLocks/>
          </p:cNvSpPr>
          <p:nvPr/>
        </p:nvSpPr>
        <p:spPr>
          <a:xfrm>
            <a:off x="3376823" y="1801023"/>
            <a:ext cx="1945257" cy="982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 algn="ctr">
              <a:spcBef>
                <a:spcPts val="1000"/>
              </a:spcBef>
              <a:buFont typeface="Poppins"/>
              <a:buNone/>
            </a:pPr>
            <a:r>
              <a:rPr lang="en-US" sz="1800" dirty="0" err="1"/>
              <a:t>ordine</a:t>
            </a:r>
            <a:r>
              <a:rPr lang="en-US" sz="1800" dirty="0"/>
              <a:t> </a:t>
            </a:r>
            <a:r>
              <a:rPr lang="en-US" sz="1800" dirty="0" err="1"/>
              <a:t>lessicografico</a:t>
            </a:r>
            <a:endParaRPr lang="en-US" sz="1800" dirty="0"/>
          </a:p>
        </p:txBody>
      </p:sp>
      <p:sp>
        <p:nvSpPr>
          <p:cNvPr id="10" name="Google Shape;711;p56">
            <a:extLst>
              <a:ext uri="{FF2B5EF4-FFF2-40B4-BE49-F238E27FC236}">
                <a16:creationId xmlns:a16="http://schemas.microsoft.com/office/drawing/2014/main" id="{036ADD8E-9AA9-AB05-5381-7FA79D48EB2A}"/>
              </a:ext>
            </a:extLst>
          </p:cNvPr>
          <p:cNvSpPr txBox="1">
            <a:spLocks/>
          </p:cNvSpPr>
          <p:nvPr/>
        </p:nvSpPr>
        <p:spPr>
          <a:xfrm>
            <a:off x="314469" y="1772360"/>
            <a:ext cx="546603" cy="2954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0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1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2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3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4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5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6</a:t>
            </a:r>
          </a:p>
        </p:txBody>
      </p:sp>
      <p:sp>
        <p:nvSpPr>
          <p:cNvPr id="13" name="Google Shape;711;p56">
            <a:extLst>
              <a:ext uri="{FF2B5EF4-FFF2-40B4-BE49-F238E27FC236}">
                <a16:creationId xmlns:a16="http://schemas.microsoft.com/office/drawing/2014/main" id="{72528293-9551-850E-8A88-024D20D8459D}"/>
              </a:ext>
            </a:extLst>
          </p:cNvPr>
          <p:cNvSpPr txBox="1">
            <a:spLocks/>
          </p:cNvSpPr>
          <p:nvPr/>
        </p:nvSpPr>
        <p:spPr>
          <a:xfrm>
            <a:off x="5555878" y="1786015"/>
            <a:ext cx="546603" cy="2954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6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5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3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1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0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4</a:t>
            </a:r>
          </a:p>
          <a:p>
            <a:pPr marL="139700" indent="0">
              <a:spcBef>
                <a:spcPts val="1000"/>
              </a:spcBef>
              <a:buNone/>
            </a:pPr>
            <a:r>
              <a:rPr lang="en-US" sz="1800" dirty="0">
                <a:solidFill>
                  <a:srgbClr val="D149CE"/>
                </a:solidFill>
              </a:rPr>
              <a:t>2</a:t>
            </a:r>
          </a:p>
        </p:txBody>
      </p:sp>
      <p:sp>
        <p:nvSpPr>
          <p:cNvPr id="14" name="Google Shape;711;p56">
            <a:extLst>
              <a:ext uri="{FF2B5EF4-FFF2-40B4-BE49-F238E27FC236}">
                <a16:creationId xmlns:a16="http://schemas.microsoft.com/office/drawing/2014/main" id="{D2DC9472-0B30-03A3-CBF4-FA199438B5C1}"/>
              </a:ext>
            </a:extLst>
          </p:cNvPr>
          <p:cNvSpPr txBox="1">
            <a:spLocks/>
          </p:cNvSpPr>
          <p:nvPr/>
        </p:nvSpPr>
        <p:spPr>
          <a:xfrm>
            <a:off x="3190645" y="3945455"/>
            <a:ext cx="2317611" cy="670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None/>
            </a:pPr>
            <a:r>
              <a:rPr lang="en-US" sz="2800" baseline="-25000" dirty="0">
                <a:solidFill>
                  <a:srgbClr val="D149CE"/>
                </a:solidFill>
              </a:rPr>
              <a:t>[ 6, 5, 3, 1, 0, 4, 2 ]</a:t>
            </a:r>
          </a:p>
        </p:txBody>
      </p:sp>
    </p:spTree>
    <p:extLst>
      <p:ext uri="{BB962C8B-B14F-4D97-AF65-F5344CB8AC3E}">
        <p14:creationId xmlns:p14="http://schemas.microsoft.com/office/powerpoint/2010/main" val="1155282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4792280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Applicazione della BWT/BBWT su chunk</a:t>
            </a:r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03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7980C9B-73A7-F73F-4C67-1BEDA8D240A0}"/>
              </a:ext>
            </a:extLst>
          </p:cNvPr>
          <p:cNvSpPr txBox="1"/>
          <p:nvPr/>
        </p:nvSpPr>
        <p:spPr>
          <a:xfrm>
            <a:off x="565071" y="1528069"/>
            <a:ext cx="7865604" cy="1882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L’utilizzo della BWT/BBWT permette di riordinare la stringa di partenza in modo da avere simboli uguali vicini fra loro.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Applicare la trasformata su file troppo grandi implica un tempo di esecuzione troppo lungo. Per questo motivo l’idea è quella di dividere il file di partenza in chunk, ed applicare su ognuno di esso la trasformata.</a:t>
            </a:r>
          </a:p>
        </p:txBody>
      </p:sp>
    </p:spTree>
    <p:extLst>
      <p:ext uri="{BB962C8B-B14F-4D97-AF65-F5344CB8AC3E}">
        <p14:creationId xmlns:p14="http://schemas.microsoft.com/office/powerpoint/2010/main" val="1584162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6031586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Test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 dirty="0">
                <a:solidFill>
                  <a:srgbClr val="D149CE"/>
                </a:solidFill>
              </a:rPr>
              <a:t>03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B9C909A-C043-34C0-AC1E-B1BAB0DF62EA}"/>
              </a:ext>
            </a:extLst>
          </p:cNvPr>
          <p:cNvSpPr txBox="1"/>
          <p:nvPr/>
        </p:nvSpPr>
        <p:spPr>
          <a:xfrm>
            <a:off x="565071" y="1528069"/>
            <a:ext cx="7865604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All’interno del nostro progetto abbiamo testato le performance della codifica di Huffman, codifica aritmetica e LZW combinato con Huffman, sul risultato ottenuto dalla seguenti pipeline: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BWT -&gt; M2F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BBWT -&gt; M2F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BWT -&gt; M2F -&gt; RLE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BBWT -&gt; M2F -&gt; RLE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RLE -&gt; BWT -&gt; M2F -&gt; RLE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RLE -&gt; BBWT -&gt; M2F -&gt; RLE</a:t>
            </a:r>
          </a:p>
        </p:txBody>
      </p:sp>
    </p:spTree>
    <p:extLst>
      <p:ext uri="{BB962C8B-B14F-4D97-AF65-F5344CB8AC3E}">
        <p14:creationId xmlns:p14="http://schemas.microsoft.com/office/powerpoint/2010/main" val="1411464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Sommario</a:t>
            </a:r>
            <a:endParaRPr/>
          </a:p>
        </p:txBody>
      </p:sp>
      <p:sp>
        <p:nvSpPr>
          <p:cNvPr id="592" name="Google Shape;592;p51"/>
          <p:cNvSpPr/>
          <p:nvPr/>
        </p:nvSpPr>
        <p:spPr>
          <a:xfrm>
            <a:off x="1530013" y="1392597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51"/>
          <p:cNvSpPr/>
          <p:nvPr/>
        </p:nvSpPr>
        <p:spPr>
          <a:xfrm>
            <a:off x="1572702" y="1439746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01</a:t>
            </a:r>
            <a:endParaRPr sz="2300">
              <a:solidFill>
                <a:schemeClr val="l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cxnSp>
        <p:nvCxnSpPr>
          <p:cNvPr id="594" name="Google Shape;594;p51"/>
          <p:cNvCxnSpPr/>
          <p:nvPr/>
        </p:nvCxnSpPr>
        <p:spPr>
          <a:xfrm>
            <a:off x="1089950" y="2759075"/>
            <a:ext cx="6948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95" name="Google Shape;595;p51"/>
          <p:cNvSpPr txBox="1"/>
          <p:nvPr/>
        </p:nvSpPr>
        <p:spPr>
          <a:xfrm>
            <a:off x="898182" y="3133550"/>
            <a:ext cx="2179674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D149CE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Introduzione</a:t>
            </a:r>
            <a:endParaRPr sz="2400">
              <a:solidFill>
                <a:srgbClr val="D149CE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97" name="Google Shape;597;p51"/>
          <p:cNvSpPr txBox="1"/>
          <p:nvPr/>
        </p:nvSpPr>
        <p:spPr>
          <a:xfrm>
            <a:off x="6685650" y="2070938"/>
            <a:ext cx="156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Risultati</a:t>
            </a:r>
            <a:endParaRPr sz="16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99" name="Google Shape;599;p51"/>
          <p:cNvSpPr txBox="1"/>
          <p:nvPr/>
        </p:nvSpPr>
        <p:spPr>
          <a:xfrm>
            <a:off x="3131935" y="2075807"/>
            <a:ext cx="156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309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Obiettivo</a:t>
            </a:r>
            <a:endParaRPr sz="1600">
              <a:solidFill>
                <a:srgbClr val="43309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1" name="Google Shape;601;p51"/>
          <p:cNvSpPr txBox="1"/>
          <p:nvPr/>
        </p:nvSpPr>
        <p:spPr>
          <a:xfrm>
            <a:off x="4564400" y="3133550"/>
            <a:ext cx="211365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757575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Implementazione &amp; Testing</a:t>
            </a:r>
            <a:endParaRPr sz="1600">
              <a:solidFill>
                <a:srgbClr val="757575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3" name="Google Shape;603;p51"/>
          <p:cNvSpPr/>
          <p:nvPr/>
        </p:nvSpPr>
        <p:spPr>
          <a:xfrm rot="10800000">
            <a:off x="3323060" y="2753575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51"/>
          <p:cNvSpPr/>
          <p:nvPr/>
        </p:nvSpPr>
        <p:spPr>
          <a:xfrm>
            <a:off x="3365749" y="3672592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02</a:t>
            </a:r>
            <a:endParaRPr sz="2300">
              <a:solidFill>
                <a:schemeClr val="accen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5" name="Google Shape;605;p51"/>
          <p:cNvSpPr/>
          <p:nvPr/>
        </p:nvSpPr>
        <p:spPr>
          <a:xfrm>
            <a:off x="5121257" y="1392597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51"/>
          <p:cNvSpPr/>
          <p:nvPr/>
        </p:nvSpPr>
        <p:spPr>
          <a:xfrm>
            <a:off x="5163946" y="1439746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03</a:t>
            </a:r>
            <a:endParaRPr sz="23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7" name="Google Shape;607;p51"/>
          <p:cNvSpPr/>
          <p:nvPr/>
        </p:nvSpPr>
        <p:spPr>
          <a:xfrm rot="10800000">
            <a:off x="6919454" y="2764194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51"/>
          <p:cNvSpPr/>
          <p:nvPr/>
        </p:nvSpPr>
        <p:spPr>
          <a:xfrm>
            <a:off x="6962140" y="3683225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04</a:t>
            </a:r>
            <a:endParaRPr sz="23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9" name="Google Shape;609;p51"/>
          <p:cNvSpPr/>
          <p:nvPr/>
        </p:nvSpPr>
        <p:spPr>
          <a:xfrm>
            <a:off x="6940075" y="-790750"/>
            <a:ext cx="1490700" cy="1490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51"/>
          <p:cNvSpPr/>
          <p:nvPr/>
        </p:nvSpPr>
        <p:spPr>
          <a:xfrm>
            <a:off x="7936500" y="220750"/>
            <a:ext cx="637500" cy="637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0611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Sommario</a:t>
            </a:r>
            <a:endParaRPr/>
          </a:p>
        </p:txBody>
      </p:sp>
      <p:sp>
        <p:nvSpPr>
          <p:cNvPr id="592" name="Google Shape;592;p51"/>
          <p:cNvSpPr/>
          <p:nvPr/>
        </p:nvSpPr>
        <p:spPr>
          <a:xfrm>
            <a:off x="1530013" y="1392597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51"/>
          <p:cNvSpPr/>
          <p:nvPr/>
        </p:nvSpPr>
        <p:spPr>
          <a:xfrm>
            <a:off x="1572702" y="1439746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01</a:t>
            </a:r>
            <a:endParaRPr sz="2300">
              <a:solidFill>
                <a:schemeClr val="l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cxnSp>
        <p:nvCxnSpPr>
          <p:cNvPr id="594" name="Google Shape;594;p51"/>
          <p:cNvCxnSpPr/>
          <p:nvPr/>
        </p:nvCxnSpPr>
        <p:spPr>
          <a:xfrm>
            <a:off x="1089950" y="2759075"/>
            <a:ext cx="6948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95" name="Google Shape;595;p51"/>
          <p:cNvSpPr txBox="1"/>
          <p:nvPr/>
        </p:nvSpPr>
        <p:spPr>
          <a:xfrm>
            <a:off x="1089897" y="3133550"/>
            <a:ext cx="156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149CE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Introduzione</a:t>
            </a:r>
            <a:endParaRPr sz="1600">
              <a:solidFill>
                <a:srgbClr val="D149CE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97" name="Google Shape;597;p51"/>
          <p:cNvSpPr txBox="1"/>
          <p:nvPr/>
        </p:nvSpPr>
        <p:spPr>
          <a:xfrm>
            <a:off x="6484490" y="2075807"/>
            <a:ext cx="156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Risultati</a:t>
            </a:r>
            <a:endParaRPr sz="24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99" name="Google Shape;599;p51"/>
          <p:cNvSpPr txBox="1"/>
          <p:nvPr/>
        </p:nvSpPr>
        <p:spPr>
          <a:xfrm>
            <a:off x="3131935" y="2075807"/>
            <a:ext cx="156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309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Obiettivo</a:t>
            </a:r>
            <a:endParaRPr sz="1600">
              <a:solidFill>
                <a:srgbClr val="43309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1" name="Google Shape;601;p51"/>
          <p:cNvSpPr txBox="1"/>
          <p:nvPr/>
        </p:nvSpPr>
        <p:spPr>
          <a:xfrm>
            <a:off x="4564400" y="3133550"/>
            <a:ext cx="211365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757575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Implementazione &amp; Testing</a:t>
            </a:r>
            <a:endParaRPr sz="1600">
              <a:solidFill>
                <a:srgbClr val="757575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3" name="Google Shape;603;p51"/>
          <p:cNvSpPr/>
          <p:nvPr/>
        </p:nvSpPr>
        <p:spPr>
          <a:xfrm rot="10800000">
            <a:off x="3323060" y="2753575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51"/>
          <p:cNvSpPr/>
          <p:nvPr/>
        </p:nvSpPr>
        <p:spPr>
          <a:xfrm>
            <a:off x="3365749" y="3672592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02</a:t>
            </a:r>
            <a:endParaRPr sz="2300">
              <a:solidFill>
                <a:schemeClr val="accen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5" name="Google Shape;605;p51"/>
          <p:cNvSpPr/>
          <p:nvPr/>
        </p:nvSpPr>
        <p:spPr>
          <a:xfrm>
            <a:off x="5121257" y="1392597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51"/>
          <p:cNvSpPr/>
          <p:nvPr/>
        </p:nvSpPr>
        <p:spPr>
          <a:xfrm>
            <a:off x="5163946" y="1439746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03</a:t>
            </a:r>
            <a:endParaRPr sz="23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7" name="Google Shape;607;p51"/>
          <p:cNvSpPr/>
          <p:nvPr/>
        </p:nvSpPr>
        <p:spPr>
          <a:xfrm rot="10800000">
            <a:off x="6919454" y="2764194"/>
            <a:ext cx="699674" cy="1366420"/>
          </a:xfrm>
          <a:custGeom>
            <a:avLst/>
            <a:gdLst/>
            <a:ahLst/>
            <a:cxnLst/>
            <a:rect l="l" t="t" r="r" b="b"/>
            <a:pathLst>
              <a:path w="24160" h="47183" extrusionOk="0">
                <a:moveTo>
                  <a:pt x="12080" y="47183"/>
                </a:moveTo>
                <a:lnTo>
                  <a:pt x="10020" y="17166"/>
                </a:lnTo>
                <a:lnTo>
                  <a:pt x="4431" y="17166"/>
                </a:lnTo>
                <a:cubicBezTo>
                  <a:pt x="1993" y="17166"/>
                  <a:pt x="0" y="15173"/>
                  <a:pt x="0" y="12738"/>
                </a:cubicBezTo>
                <a:lnTo>
                  <a:pt x="0" y="4431"/>
                </a:lnTo>
                <a:cubicBezTo>
                  <a:pt x="0" y="1994"/>
                  <a:pt x="1993" y="1"/>
                  <a:pt x="4431" y="1"/>
                </a:cubicBezTo>
                <a:lnTo>
                  <a:pt x="19732" y="1"/>
                </a:lnTo>
                <a:cubicBezTo>
                  <a:pt x="22167" y="1"/>
                  <a:pt x="24160" y="1994"/>
                  <a:pt x="24160" y="4431"/>
                </a:cubicBezTo>
                <a:lnTo>
                  <a:pt x="24160" y="12738"/>
                </a:lnTo>
                <a:cubicBezTo>
                  <a:pt x="24160" y="15173"/>
                  <a:pt x="22167" y="17166"/>
                  <a:pt x="19732" y="17166"/>
                </a:cubicBezTo>
                <a:lnTo>
                  <a:pt x="14142" y="1716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51"/>
          <p:cNvSpPr/>
          <p:nvPr/>
        </p:nvSpPr>
        <p:spPr>
          <a:xfrm>
            <a:off x="6962140" y="3683225"/>
            <a:ext cx="614300" cy="402920"/>
          </a:xfrm>
          <a:custGeom>
            <a:avLst/>
            <a:gdLst/>
            <a:ahLst/>
            <a:cxnLst/>
            <a:rect l="l" t="t" r="r" b="b"/>
            <a:pathLst>
              <a:path w="21212" h="13913" extrusionOk="0">
                <a:moveTo>
                  <a:pt x="2971" y="0"/>
                </a:moveTo>
                <a:cubicBezTo>
                  <a:pt x="1324" y="0"/>
                  <a:pt x="1" y="1324"/>
                  <a:pt x="1" y="2971"/>
                </a:cubicBezTo>
                <a:lnTo>
                  <a:pt x="1" y="10943"/>
                </a:lnTo>
                <a:cubicBezTo>
                  <a:pt x="1" y="12589"/>
                  <a:pt x="1324" y="13913"/>
                  <a:pt x="2971" y="13913"/>
                </a:cubicBezTo>
                <a:lnTo>
                  <a:pt x="18241" y="13913"/>
                </a:lnTo>
                <a:cubicBezTo>
                  <a:pt x="19887" y="13913"/>
                  <a:pt x="21211" y="12589"/>
                  <a:pt x="21211" y="10943"/>
                </a:cubicBezTo>
                <a:lnTo>
                  <a:pt x="21211" y="2971"/>
                </a:lnTo>
                <a:cubicBezTo>
                  <a:pt x="21211" y="1324"/>
                  <a:pt x="19887" y="0"/>
                  <a:pt x="1824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04</a:t>
            </a:r>
            <a:endParaRPr sz="23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09" name="Google Shape;609;p51"/>
          <p:cNvSpPr/>
          <p:nvPr/>
        </p:nvSpPr>
        <p:spPr>
          <a:xfrm>
            <a:off x="6940075" y="-790750"/>
            <a:ext cx="1490700" cy="1490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51"/>
          <p:cNvSpPr/>
          <p:nvPr/>
        </p:nvSpPr>
        <p:spPr>
          <a:xfrm>
            <a:off x="7936500" y="220750"/>
            <a:ext cx="637500" cy="637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6031586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Risultati</a:t>
            </a:r>
            <a:endParaRPr lang="it-IT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04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01B96CF-EF31-CFE4-BB62-14D01AAD1F1D}"/>
              </a:ext>
            </a:extLst>
          </p:cNvPr>
          <p:cNvSpPr txBox="1"/>
          <p:nvPr/>
        </p:nvSpPr>
        <p:spPr>
          <a:xfrm>
            <a:off x="565071" y="1528069"/>
            <a:ext cx="7865604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 seguito sono riportati i risultati plottati su un grafico per ogni file testato. I grafici mostrano: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Sull’asse delle 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x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la pipeline utilizzata;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Sull’asse delle 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il ratio di compressione ottenuto.</a:t>
            </a:r>
          </a:p>
          <a:p>
            <a:pPr marL="139700" lvl="0">
              <a:spcBef>
                <a:spcPts val="1000"/>
              </a:spcBef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Analogamente, sono stati riportati i tempi di compressione e decompressione per ogni file. </a:t>
            </a:r>
          </a:p>
        </p:txBody>
      </p:sp>
    </p:spTree>
    <p:extLst>
      <p:ext uri="{BB962C8B-B14F-4D97-AF65-F5344CB8AC3E}">
        <p14:creationId xmlns:p14="http://schemas.microsoft.com/office/powerpoint/2010/main" val="4033330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6031586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b</a:t>
            </a:r>
            <a:r>
              <a:rPr lang="en" dirty="0"/>
              <a:t>ib file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04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32C3AEF7-8196-0437-3737-A9034F4661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66669" y="1607692"/>
            <a:ext cx="3477331" cy="2610830"/>
          </a:xfrm>
          <a:prstGeom prst="rect">
            <a:avLst/>
          </a:prstGeom>
        </p:spPr>
      </p:pic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1D960F12-FA2B-1BDA-3B72-F566D3A4D0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12042" y="1657191"/>
            <a:ext cx="3068144" cy="2303607"/>
          </a:xfrm>
          <a:prstGeom prst="rect">
            <a:avLst/>
          </a:prstGeom>
        </p:spPr>
      </p:pic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3507C1D1-4628-E572-F798-F6833C5C1EF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4666" r="8317"/>
          <a:stretch/>
        </p:blipFill>
        <p:spPr>
          <a:xfrm>
            <a:off x="2963501" y="1706957"/>
            <a:ext cx="2795769" cy="241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095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6031586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b</a:t>
            </a:r>
            <a:r>
              <a:rPr lang="en" dirty="0"/>
              <a:t>ib file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04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214EDAC4-1D9A-D4A8-9A62-D4E5BC0510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812" y="1848280"/>
            <a:ext cx="2966124" cy="2227009"/>
          </a:xfrm>
          <a:prstGeom prst="rect">
            <a:avLst/>
          </a:prstGeom>
        </p:spPr>
      </p:pic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02244BAA-9B0A-15E2-F7EF-77204797C3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04115" y="1848280"/>
            <a:ext cx="2966124" cy="2227009"/>
          </a:xfrm>
          <a:prstGeom prst="rect">
            <a:avLst/>
          </a:prstGeom>
        </p:spPr>
      </p:pic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79C1F2CC-B7AF-B89E-651A-379E6B41C9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26683" y="1848280"/>
            <a:ext cx="2966125" cy="222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571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6031586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obj2</a:t>
            </a:r>
            <a:r>
              <a:rPr lang="en" dirty="0"/>
              <a:t> file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04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7B470277-9BD8-607F-382B-3A6B4BA44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60533" y="1722158"/>
            <a:ext cx="3048354" cy="2288748"/>
          </a:xfrm>
          <a:prstGeom prst="rect">
            <a:avLst/>
          </a:prstGeom>
        </p:spPr>
      </p:pic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60383480-3EBD-A646-F308-443331EFA6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90156" y="1722158"/>
            <a:ext cx="2963688" cy="2225180"/>
          </a:xfrm>
          <a:prstGeom prst="rect">
            <a:avLst/>
          </a:prstGeom>
        </p:spPr>
      </p:pic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55AD7F9F-AE06-89D3-319D-B45A0FC305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2225" y="1736992"/>
            <a:ext cx="2924174" cy="219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9552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6031586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obj2</a:t>
            </a:r>
            <a:r>
              <a:rPr lang="en" dirty="0"/>
              <a:t> file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04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143C8F4B-28B9-F8E3-44FE-197F1936CF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62095" y="1682044"/>
            <a:ext cx="3181905" cy="2389020"/>
          </a:xfrm>
          <a:prstGeom prst="rect">
            <a:avLst/>
          </a:prstGeom>
        </p:spPr>
      </p:pic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06C0E14F-6BEB-A682-B5D9-30CB2D8E88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718" y="1758950"/>
            <a:ext cx="2851123" cy="2140664"/>
          </a:xfrm>
          <a:prstGeom prst="rect">
            <a:avLst/>
          </a:prstGeom>
        </p:spPr>
      </p:pic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50918127-4BE7-BC9C-B06E-A04FD3DE8C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1655" y="1682045"/>
            <a:ext cx="3181904" cy="238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0214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6031586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 err="1"/>
              <a:t>progc</a:t>
            </a:r>
            <a:r>
              <a:rPr lang="en" dirty="0"/>
              <a:t> file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04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12B97E97-EB7A-D93F-2CEE-26D79107DA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95326" y="1606237"/>
            <a:ext cx="3307997" cy="2483692"/>
          </a:xfrm>
          <a:prstGeom prst="rect">
            <a:avLst/>
          </a:prstGeom>
        </p:spPr>
      </p:pic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6680F644-5CD9-6A42-AE0B-D63BAA610B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15279" y="1728807"/>
            <a:ext cx="2981498" cy="2238551"/>
          </a:xfrm>
          <a:prstGeom prst="rect">
            <a:avLst/>
          </a:prstGeom>
        </p:spPr>
      </p:pic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BB1E2E14-A16E-7FA8-F08D-1685499758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4694" y="1797961"/>
            <a:ext cx="2750585" cy="206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837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6031586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 err="1"/>
              <a:t>progc</a:t>
            </a:r>
            <a:r>
              <a:rPr lang="en" dirty="0"/>
              <a:t> file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04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27A89FF7-273C-F2C6-A2ED-90B9DBFF24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3834" y="1769526"/>
            <a:ext cx="2777218" cy="2085175"/>
          </a:xfrm>
          <a:prstGeom prst="rect">
            <a:avLst/>
          </a:prstGeom>
        </p:spPr>
      </p:pic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1BA85804-93BF-C7DF-7B5C-E3C0DC8B4E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83391" y="1769526"/>
            <a:ext cx="2777218" cy="2085175"/>
          </a:xfrm>
          <a:prstGeom prst="rect">
            <a:avLst/>
          </a:prstGeom>
        </p:spPr>
      </p:pic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C7C20E00-E0E6-0253-89BD-639F26BDA6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22948" y="1809750"/>
            <a:ext cx="2777218" cy="208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0997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195543" y="519087"/>
            <a:ext cx="6031586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Risultati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1;p38">
            <a:extLst>
              <a:ext uri="{FF2B5EF4-FFF2-40B4-BE49-F238E27FC236}">
                <a16:creationId xmlns:a16="http://schemas.microsoft.com/office/drawing/2014/main" id="{50A535C8-0D98-8FCF-FB6E-559A6C2331C0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>
                <a:solidFill>
                  <a:srgbClr val="D149CE"/>
                </a:solidFill>
              </a:rPr>
              <a:t>04</a:t>
            </a:r>
          </a:p>
        </p:txBody>
      </p:sp>
      <p:cxnSp>
        <p:nvCxnSpPr>
          <p:cNvPr id="33" name="Google Shape;305;p38">
            <a:extLst>
              <a:ext uri="{FF2B5EF4-FFF2-40B4-BE49-F238E27FC236}">
                <a16:creationId xmlns:a16="http://schemas.microsoft.com/office/drawing/2014/main" id="{A8972869-E560-C647-865D-E3D8B2BE8D52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267F9DD-558D-6F4C-6A1A-43E7132220CD}"/>
              </a:ext>
            </a:extLst>
          </p:cNvPr>
          <p:cNvSpPr txBox="1"/>
          <p:nvPr/>
        </p:nvSpPr>
        <p:spPr>
          <a:xfrm>
            <a:off x="745692" y="1669620"/>
            <a:ext cx="7562929" cy="2693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Possiamo concludere affermando: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Non esiste una pipeline che si comporta sempre meglio rispetto alla altre.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Quasi sempre l’applicazione della BWT/BBWT permette di migliorare il ratio di compressione.</a:t>
            </a:r>
          </a:p>
          <a:p>
            <a:pPr marL="425450" lvl="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È possibile calcolare l’inversa della BWT biettiva con una velocità molto inferiore rispetto al calcolo dell’inversa della BWT.</a:t>
            </a:r>
          </a:p>
        </p:txBody>
      </p:sp>
    </p:spTree>
    <p:extLst>
      <p:ext uri="{BB962C8B-B14F-4D97-AF65-F5344CB8AC3E}">
        <p14:creationId xmlns:p14="http://schemas.microsoft.com/office/powerpoint/2010/main" val="37861137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>
            <a:spLocks noGrp="1"/>
          </p:cNvSpPr>
          <p:nvPr>
            <p:ph type="ctrTitle"/>
          </p:nvPr>
        </p:nvSpPr>
        <p:spPr>
          <a:xfrm>
            <a:off x="567037" y="1618150"/>
            <a:ext cx="7785000" cy="12095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Grazie per l’attenzione!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236" name="Google Shape;236;p33"/>
          <p:cNvCxnSpPr>
            <a:cxnSpLocks/>
          </p:cNvCxnSpPr>
          <p:nvPr/>
        </p:nvCxnSpPr>
        <p:spPr>
          <a:xfrm>
            <a:off x="2324887" y="2975575"/>
            <a:ext cx="42291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7" name="Google Shape;237;p33"/>
          <p:cNvSpPr/>
          <p:nvPr/>
        </p:nvSpPr>
        <p:spPr>
          <a:xfrm>
            <a:off x="7096000" y="3825650"/>
            <a:ext cx="2981400" cy="29814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33"/>
          <p:cNvSpPr/>
          <p:nvPr/>
        </p:nvSpPr>
        <p:spPr>
          <a:xfrm>
            <a:off x="7707775" y="3165300"/>
            <a:ext cx="381000" cy="3810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3"/>
          <p:cNvSpPr/>
          <p:nvPr/>
        </p:nvSpPr>
        <p:spPr>
          <a:xfrm>
            <a:off x="8549975" y="2977775"/>
            <a:ext cx="1490700" cy="1490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3"/>
          <p:cNvSpPr/>
          <p:nvPr/>
        </p:nvSpPr>
        <p:spPr>
          <a:xfrm>
            <a:off x="-1081350" y="-635675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3"/>
          <p:cNvSpPr/>
          <p:nvPr/>
        </p:nvSpPr>
        <p:spPr>
          <a:xfrm>
            <a:off x="2361550" y="5395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94CE59FA-0491-8B54-B302-F6236A97D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437" y="493877"/>
            <a:ext cx="3912600" cy="472873"/>
          </a:xfrm>
        </p:spPr>
        <p:txBody>
          <a:bodyPr/>
          <a:lstStyle/>
          <a:p>
            <a:r>
              <a:rPr lang="it-IT"/>
              <a:t>Università degli studi di Salerno</a:t>
            </a:r>
          </a:p>
        </p:txBody>
      </p:sp>
      <p:pic>
        <p:nvPicPr>
          <p:cNvPr id="7" name="Google Shape;1921;p1">
            <a:extLst>
              <a:ext uri="{FF2B5EF4-FFF2-40B4-BE49-F238E27FC236}">
                <a16:creationId xmlns:a16="http://schemas.microsoft.com/office/drawing/2014/main" id="{C2C2B653-C5DC-286D-0B24-43B486B79B8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3437" y="437325"/>
            <a:ext cx="546525" cy="54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234;p33">
            <a:extLst>
              <a:ext uri="{FF2B5EF4-FFF2-40B4-BE49-F238E27FC236}">
                <a16:creationId xmlns:a16="http://schemas.microsoft.com/office/drawing/2014/main" id="{BE6DBD32-B191-6260-2F27-951FDDF4A53B}"/>
              </a:ext>
            </a:extLst>
          </p:cNvPr>
          <p:cNvSpPr txBox="1">
            <a:spLocks/>
          </p:cNvSpPr>
          <p:nvPr/>
        </p:nvSpPr>
        <p:spPr>
          <a:xfrm>
            <a:off x="856225" y="3165300"/>
            <a:ext cx="1210700" cy="3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37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it-IT" sz="1800">
                <a:solidFill>
                  <a:srgbClr val="D149CE"/>
                </a:solidFill>
              </a:rPr>
              <a:t>Studenti</a:t>
            </a:r>
          </a:p>
        </p:txBody>
      </p:sp>
      <p:sp>
        <p:nvSpPr>
          <p:cNvPr id="11" name="Google Shape;234;p33">
            <a:extLst>
              <a:ext uri="{FF2B5EF4-FFF2-40B4-BE49-F238E27FC236}">
                <a16:creationId xmlns:a16="http://schemas.microsoft.com/office/drawing/2014/main" id="{67FB495E-83ED-6B47-0CC3-02CC3C9195E6}"/>
              </a:ext>
            </a:extLst>
          </p:cNvPr>
          <p:cNvSpPr txBox="1">
            <a:spLocks/>
          </p:cNvSpPr>
          <p:nvPr/>
        </p:nvSpPr>
        <p:spPr>
          <a:xfrm>
            <a:off x="6104431" y="3165300"/>
            <a:ext cx="1210700" cy="3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37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 SemiBold"/>
              <a:buNone/>
              <a:defRPr sz="5200" b="0" i="0" u="none" strike="noStrike" cap="none">
                <a:solidFill>
                  <a:srgbClr val="191919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it-IT" sz="1800">
                <a:solidFill>
                  <a:srgbClr val="D149CE"/>
                </a:solidFill>
              </a:rPr>
              <a:t>Docente</a:t>
            </a:r>
          </a:p>
        </p:txBody>
      </p:sp>
      <p:sp>
        <p:nvSpPr>
          <p:cNvPr id="12" name="Google Shape;283;p36">
            <a:extLst>
              <a:ext uri="{FF2B5EF4-FFF2-40B4-BE49-F238E27FC236}">
                <a16:creationId xmlns:a16="http://schemas.microsoft.com/office/drawing/2014/main" id="{75BDD863-67AE-F8E5-64CD-DD7D2FE1B45E}"/>
              </a:ext>
            </a:extLst>
          </p:cNvPr>
          <p:cNvSpPr txBox="1">
            <a:spLocks/>
          </p:cNvSpPr>
          <p:nvPr/>
        </p:nvSpPr>
        <p:spPr>
          <a:xfrm>
            <a:off x="856225" y="3434049"/>
            <a:ext cx="2981400" cy="1286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800" b="0" i="0" u="none" strike="noStrike" cap="none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1400" err="1"/>
              <a:t>Baldi</a:t>
            </a:r>
            <a:r>
              <a:rPr lang="en-US" sz="1400"/>
              <a:t> Antonio</a:t>
            </a:r>
          </a:p>
          <a:p>
            <a:pPr marL="0" indent="0"/>
            <a:r>
              <a:rPr lang="en-US" sz="1400"/>
              <a:t>Cirillo Antonio</a:t>
            </a:r>
          </a:p>
          <a:p>
            <a:pPr marL="0" indent="0"/>
            <a:r>
              <a:rPr lang="en-US" sz="1400"/>
              <a:t>Sabato Vincenzo</a:t>
            </a:r>
          </a:p>
          <a:p>
            <a:pPr marL="0" indent="0"/>
            <a:r>
              <a:rPr lang="en-US" sz="1400" err="1"/>
              <a:t>Strianese</a:t>
            </a:r>
            <a:r>
              <a:rPr lang="en-US" sz="1400"/>
              <a:t> Davide Benedetto</a:t>
            </a:r>
          </a:p>
        </p:txBody>
      </p:sp>
      <p:sp>
        <p:nvSpPr>
          <p:cNvPr id="13" name="Google Shape;283;p36">
            <a:extLst>
              <a:ext uri="{FF2B5EF4-FFF2-40B4-BE49-F238E27FC236}">
                <a16:creationId xmlns:a16="http://schemas.microsoft.com/office/drawing/2014/main" id="{F753B12B-380D-9537-18F8-F82FE413C73B}"/>
              </a:ext>
            </a:extLst>
          </p:cNvPr>
          <p:cNvSpPr txBox="1">
            <a:spLocks/>
          </p:cNvSpPr>
          <p:nvPr/>
        </p:nvSpPr>
        <p:spPr>
          <a:xfrm>
            <a:off x="4796707" y="3461999"/>
            <a:ext cx="2518424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800" b="0" i="0" u="none" strike="noStrike" cap="none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r"/>
            <a:r>
              <a:rPr lang="en-US" sz="1400" err="1"/>
              <a:t>Carpentieri</a:t>
            </a:r>
            <a:r>
              <a:rPr lang="en-US" sz="1400"/>
              <a:t> Bruno</a:t>
            </a:r>
          </a:p>
        </p:txBody>
      </p:sp>
    </p:spTree>
    <p:extLst>
      <p:ext uri="{BB962C8B-B14F-4D97-AF65-F5344CB8AC3E}">
        <p14:creationId xmlns:p14="http://schemas.microsoft.com/office/powerpoint/2010/main" val="3246519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054577" y="539499"/>
            <a:ext cx="6376147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Trasformata di </a:t>
            </a:r>
            <a:br>
              <a:rPr lang="en" dirty="0"/>
            </a:br>
            <a:r>
              <a:rPr lang="en" dirty="0"/>
              <a:t>Burrows-Wheleer (BWT)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11;p56">
            <a:extLst>
              <a:ext uri="{FF2B5EF4-FFF2-40B4-BE49-F238E27FC236}">
                <a16:creationId xmlns:a16="http://schemas.microsoft.com/office/drawing/2014/main" id="{0495B2D0-20F7-55D9-81EC-6364EA784BAE}"/>
              </a:ext>
            </a:extLst>
          </p:cNvPr>
          <p:cNvSpPr txBox="1">
            <a:spLocks/>
          </p:cNvSpPr>
          <p:nvPr/>
        </p:nvSpPr>
        <p:spPr>
          <a:xfrm>
            <a:off x="710400" y="1286975"/>
            <a:ext cx="7723518" cy="335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None/>
            </a:pPr>
            <a:endParaRPr lang="it-IT" dirty="0"/>
          </a:p>
          <a:p>
            <a:pPr marL="139700" indent="0">
              <a:spcBef>
                <a:spcPts val="1000"/>
              </a:spcBef>
              <a:buNone/>
            </a:pPr>
            <a:r>
              <a:rPr lang="en-US" sz="1600" dirty="0" err="1"/>
              <a:t>Tecnica</a:t>
            </a:r>
            <a:r>
              <a:rPr lang="en-US" sz="1600" dirty="0"/>
              <a:t> di preprocessing </a:t>
            </a:r>
            <a:r>
              <a:rPr lang="en-US" sz="1600" dirty="0" err="1"/>
              <a:t>dei</a:t>
            </a:r>
            <a:r>
              <a:rPr lang="en-US" sz="1600" dirty="0"/>
              <a:t> </a:t>
            </a:r>
            <a:r>
              <a:rPr lang="en-US" sz="1600" dirty="0" err="1"/>
              <a:t>dati</a:t>
            </a:r>
            <a:r>
              <a:rPr lang="en-US" sz="1600" dirty="0"/>
              <a:t> per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futura</a:t>
            </a:r>
            <a:r>
              <a:rPr lang="en-US" sz="1600" dirty="0"/>
              <a:t> </a:t>
            </a:r>
            <a:r>
              <a:rPr lang="en-US" sz="1600" dirty="0" err="1"/>
              <a:t>compressione</a:t>
            </a:r>
            <a:r>
              <a:rPr lang="en-US" sz="1600" dirty="0"/>
              <a:t>.</a:t>
            </a:r>
          </a:p>
          <a:p>
            <a:pPr marL="139700" indent="0">
              <a:spcBef>
                <a:spcPts val="1000"/>
              </a:spcBef>
              <a:buNone/>
            </a:pPr>
            <a:endParaRPr lang="en-US" sz="1800" dirty="0"/>
          </a:p>
          <a:p>
            <a:pPr marL="139700" indent="0">
              <a:spcBef>
                <a:spcPts val="1000"/>
              </a:spcBef>
              <a:buNone/>
            </a:pPr>
            <a:r>
              <a:rPr lang="it-IT" sz="1800" b="1" dirty="0">
                <a:solidFill>
                  <a:srgbClr val="D149CE"/>
                </a:solidFill>
              </a:rPr>
              <a:t>OBIETTIVO:</a:t>
            </a:r>
            <a:endParaRPr lang="it-IT" dirty="0"/>
          </a:p>
          <a:p>
            <a:pPr>
              <a:spcBef>
                <a:spcPts val="1000"/>
              </a:spcBef>
            </a:pPr>
            <a:r>
              <a:rPr lang="en-US" dirty="0" err="1">
                <a:solidFill>
                  <a:srgbClr val="666666"/>
                </a:solidFill>
              </a:rPr>
              <a:t>Riorganizza</a:t>
            </a:r>
            <a:r>
              <a:rPr lang="en-US" dirty="0">
                <a:solidFill>
                  <a:srgbClr val="666666"/>
                </a:solidFill>
              </a:rPr>
              <a:t> </a:t>
            </a:r>
            <a:r>
              <a:rPr lang="en-US" dirty="0" err="1">
                <a:solidFill>
                  <a:srgbClr val="666666"/>
                </a:solidFill>
              </a:rPr>
              <a:t>una</a:t>
            </a:r>
            <a:r>
              <a:rPr lang="en-US" dirty="0">
                <a:solidFill>
                  <a:srgbClr val="666666"/>
                </a:solidFill>
              </a:rPr>
              <a:t> </a:t>
            </a:r>
            <a:r>
              <a:rPr lang="en-US" dirty="0" err="1">
                <a:solidFill>
                  <a:srgbClr val="666666"/>
                </a:solidFill>
              </a:rPr>
              <a:t>stringa</a:t>
            </a:r>
            <a:r>
              <a:rPr lang="en-US" dirty="0">
                <a:solidFill>
                  <a:srgbClr val="666666"/>
                </a:solidFill>
              </a:rPr>
              <a:t> di </a:t>
            </a:r>
            <a:r>
              <a:rPr lang="en-US" dirty="0" err="1">
                <a:solidFill>
                  <a:srgbClr val="666666"/>
                </a:solidFill>
              </a:rPr>
              <a:t>caratteri</a:t>
            </a:r>
            <a:r>
              <a:rPr lang="en-US" dirty="0">
                <a:solidFill>
                  <a:srgbClr val="666666"/>
                </a:solidFill>
              </a:rPr>
              <a:t> in </a:t>
            </a:r>
            <a:r>
              <a:rPr lang="en-US" dirty="0" err="1">
                <a:solidFill>
                  <a:srgbClr val="666666"/>
                </a:solidFill>
              </a:rPr>
              <a:t>sequenze</a:t>
            </a:r>
            <a:r>
              <a:rPr lang="en-US" dirty="0">
                <a:solidFill>
                  <a:srgbClr val="666666"/>
                </a:solidFill>
              </a:rPr>
              <a:t> di </a:t>
            </a:r>
            <a:r>
              <a:rPr lang="en-US" dirty="0" err="1">
                <a:solidFill>
                  <a:srgbClr val="666666"/>
                </a:solidFill>
              </a:rPr>
              <a:t>caratteri</a:t>
            </a:r>
            <a:r>
              <a:rPr lang="en-US" dirty="0">
                <a:solidFill>
                  <a:srgbClr val="666666"/>
                </a:solidFill>
              </a:rPr>
              <a:t> </a:t>
            </a:r>
            <a:r>
              <a:rPr lang="en-US" dirty="0" err="1">
                <a:solidFill>
                  <a:srgbClr val="666666"/>
                </a:solidFill>
              </a:rPr>
              <a:t>simili</a:t>
            </a:r>
            <a:r>
              <a:rPr lang="en-US" dirty="0">
                <a:solidFill>
                  <a:srgbClr val="666666"/>
                </a:solidFill>
              </a:rPr>
              <a:t>, </a:t>
            </a:r>
            <a:r>
              <a:rPr lang="en-US" dirty="0" err="1">
                <a:solidFill>
                  <a:srgbClr val="666666"/>
                </a:solidFill>
              </a:rPr>
              <a:t>ottenendo</a:t>
            </a:r>
            <a:r>
              <a:rPr lang="en-US" dirty="0">
                <a:solidFill>
                  <a:srgbClr val="666666"/>
                </a:solidFill>
              </a:rPr>
              <a:t> </a:t>
            </a:r>
            <a:r>
              <a:rPr lang="en-US" dirty="0" err="1">
                <a:solidFill>
                  <a:srgbClr val="666666"/>
                </a:solidFill>
              </a:rPr>
              <a:t>una</a:t>
            </a:r>
            <a:r>
              <a:rPr lang="en-US" dirty="0">
                <a:solidFill>
                  <a:srgbClr val="666666"/>
                </a:solidFill>
              </a:rPr>
              <a:t> </a:t>
            </a:r>
            <a:r>
              <a:rPr lang="en-US" dirty="0" err="1">
                <a:solidFill>
                  <a:srgbClr val="666666"/>
                </a:solidFill>
              </a:rPr>
              <a:t>stringa</a:t>
            </a:r>
            <a:r>
              <a:rPr lang="en-US" dirty="0">
                <a:solidFill>
                  <a:srgbClr val="666666"/>
                </a:solidFill>
              </a:rPr>
              <a:t> </a:t>
            </a:r>
            <a:r>
              <a:rPr lang="en-US" dirty="0" err="1">
                <a:solidFill>
                  <a:srgbClr val="666666"/>
                </a:solidFill>
              </a:rPr>
              <a:t>risultante</a:t>
            </a:r>
            <a:r>
              <a:rPr lang="en-US" dirty="0">
                <a:solidFill>
                  <a:srgbClr val="666666"/>
                </a:solidFill>
              </a:rPr>
              <a:t> con </a:t>
            </a:r>
            <a:r>
              <a:rPr lang="en-US" dirty="0" err="1">
                <a:solidFill>
                  <a:srgbClr val="666666"/>
                </a:solidFill>
              </a:rPr>
              <a:t>caratteri</a:t>
            </a:r>
            <a:r>
              <a:rPr lang="en-US" dirty="0">
                <a:solidFill>
                  <a:srgbClr val="666666"/>
                </a:solidFill>
              </a:rPr>
              <a:t> </a:t>
            </a:r>
            <a:r>
              <a:rPr lang="en-US" dirty="0" err="1">
                <a:solidFill>
                  <a:srgbClr val="666666"/>
                </a:solidFill>
              </a:rPr>
              <a:t>ripetuti</a:t>
            </a:r>
            <a:r>
              <a:rPr lang="en-US" dirty="0">
                <a:solidFill>
                  <a:srgbClr val="666666"/>
                </a:solidFill>
              </a:rPr>
              <a:t>.</a:t>
            </a:r>
            <a:endParaRPr lang="en-US" dirty="0"/>
          </a:p>
          <a:p>
            <a:pPr marL="139700" indent="0">
              <a:spcBef>
                <a:spcPts val="1000"/>
              </a:spcBef>
              <a:buNone/>
            </a:pPr>
            <a:endParaRPr lang="en-US" sz="1600" dirty="0">
              <a:solidFill>
                <a:srgbClr val="666666"/>
              </a:solidFill>
            </a:endParaRPr>
          </a:p>
          <a:p>
            <a:pPr>
              <a:buNone/>
            </a:pPr>
            <a:endParaRPr lang="en-US" sz="1600" dirty="0">
              <a:solidFill>
                <a:srgbClr val="666666"/>
              </a:solidFill>
            </a:endParaRPr>
          </a:p>
          <a:p>
            <a:pPr>
              <a:buNone/>
            </a:pPr>
            <a:r>
              <a:rPr lang="it-IT" sz="1600" b="1" dirty="0">
                <a:solidFill>
                  <a:srgbClr val="D149CE"/>
                </a:solidFill>
              </a:rPr>
              <a:t>Complessità</a:t>
            </a:r>
            <a:r>
              <a:rPr lang="it-IT" sz="1800" b="1" dirty="0">
                <a:solidFill>
                  <a:srgbClr val="D149CE"/>
                </a:solidFill>
              </a:rPr>
              <a:t>:  </a:t>
            </a:r>
            <a:r>
              <a:rPr lang="en-US" dirty="0" err="1">
                <a:solidFill>
                  <a:srgbClr val="666666"/>
                </a:solidFill>
              </a:rPr>
              <a:t>Lineare</a:t>
            </a:r>
            <a:endParaRPr lang="en-US" dirty="0">
              <a:solidFill>
                <a:srgbClr val="666666"/>
              </a:solidFill>
            </a:endParaRPr>
          </a:p>
        </p:txBody>
      </p:sp>
      <p:sp>
        <p:nvSpPr>
          <p:cNvPr id="2" name="Google Shape;301;p38">
            <a:extLst>
              <a:ext uri="{FF2B5EF4-FFF2-40B4-BE49-F238E27FC236}">
                <a16:creationId xmlns:a16="http://schemas.microsoft.com/office/drawing/2014/main" id="{6BD49AC4-7795-C1F7-3B2B-6DD4F601147D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 dirty="0">
                <a:solidFill>
                  <a:srgbClr val="D149CE"/>
                </a:solidFill>
              </a:rPr>
              <a:t>01</a:t>
            </a:r>
          </a:p>
        </p:txBody>
      </p:sp>
      <p:cxnSp>
        <p:nvCxnSpPr>
          <p:cNvPr id="3" name="Google Shape;305;p38">
            <a:extLst>
              <a:ext uri="{FF2B5EF4-FFF2-40B4-BE49-F238E27FC236}">
                <a16:creationId xmlns:a16="http://schemas.microsoft.com/office/drawing/2014/main" id="{5E493E56-EB74-813C-DD81-5DDEB51EBF5B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35382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054577" y="539499"/>
            <a:ext cx="6376147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Trasformata di </a:t>
            </a:r>
            <a:br>
              <a:rPr lang="en" dirty="0"/>
            </a:br>
            <a:r>
              <a:rPr lang="en" dirty="0"/>
              <a:t>Burrows-Wheleer (BWT)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01;p38">
            <a:extLst>
              <a:ext uri="{FF2B5EF4-FFF2-40B4-BE49-F238E27FC236}">
                <a16:creationId xmlns:a16="http://schemas.microsoft.com/office/drawing/2014/main" id="{6BD49AC4-7795-C1F7-3B2B-6DD4F601147D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 dirty="0">
                <a:solidFill>
                  <a:srgbClr val="D149CE"/>
                </a:solidFill>
              </a:rPr>
              <a:t>01</a:t>
            </a:r>
          </a:p>
        </p:txBody>
      </p:sp>
      <p:cxnSp>
        <p:nvCxnSpPr>
          <p:cNvPr id="3" name="Google Shape;305;p38">
            <a:extLst>
              <a:ext uri="{FF2B5EF4-FFF2-40B4-BE49-F238E27FC236}">
                <a16:creationId xmlns:a16="http://schemas.microsoft.com/office/drawing/2014/main" id="{5E493E56-EB74-813C-DD81-5DDEB51EBF5B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711;p56">
            <a:extLst>
              <a:ext uri="{FF2B5EF4-FFF2-40B4-BE49-F238E27FC236}">
                <a16:creationId xmlns:a16="http://schemas.microsoft.com/office/drawing/2014/main" id="{298DC137-60A0-D573-88B9-0685085F107A}"/>
              </a:ext>
            </a:extLst>
          </p:cNvPr>
          <p:cNvSpPr txBox="1">
            <a:spLocks/>
          </p:cNvSpPr>
          <p:nvPr/>
        </p:nvSpPr>
        <p:spPr>
          <a:xfrm>
            <a:off x="4572000" y="2186570"/>
            <a:ext cx="2924861" cy="2576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482600" indent="-342900">
              <a:spcBef>
                <a:spcPts val="1000"/>
              </a:spcBef>
              <a:buFont typeface="Poppins"/>
              <a:buAutoNum type="arabicPlain"/>
            </a:pPr>
            <a:r>
              <a:rPr lang="en-US" sz="1800"/>
              <a:t>a    b    a    n    a    n</a:t>
            </a:r>
          </a:p>
          <a:p>
            <a:pPr marL="482600" indent="-342900">
              <a:spcBef>
                <a:spcPts val="1000"/>
              </a:spcBef>
              <a:buFont typeface="Poppins"/>
              <a:buAutoNum type="arabicPlain"/>
            </a:pPr>
            <a:r>
              <a:rPr lang="en-US" sz="1800"/>
              <a:t>a    n    a    b    a    n</a:t>
            </a:r>
          </a:p>
          <a:p>
            <a:pPr marL="482600" indent="-342900">
              <a:spcBef>
                <a:spcPts val="1000"/>
              </a:spcBef>
              <a:buFont typeface="Poppins"/>
              <a:buAutoNum type="arabicPlain" startAt="3"/>
            </a:pPr>
            <a:r>
              <a:rPr lang="en-US" sz="1800"/>
              <a:t>a    n    a    n    a    b </a:t>
            </a:r>
          </a:p>
          <a:p>
            <a:pPr marL="482600" indent="-342900">
              <a:spcBef>
                <a:spcPts val="1000"/>
              </a:spcBef>
              <a:buFont typeface="Poppins"/>
              <a:buAutoNum type="arabicPlain" startAt="3"/>
            </a:pPr>
            <a:r>
              <a:rPr lang="en-US" sz="1800"/>
              <a:t>b    a    n    a    n    a</a:t>
            </a:r>
          </a:p>
          <a:p>
            <a:pPr marL="482600" indent="-342900">
              <a:spcBef>
                <a:spcPts val="1000"/>
              </a:spcBef>
              <a:buFont typeface="Poppins"/>
              <a:buAutoNum type="arabicPlain" startAt="5"/>
            </a:pPr>
            <a:r>
              <a:rPr lang="en-US" sz="1800"/>
              <a:t>n    a    b    a    n    a</a:t>
            </a:r>
          </a:p>
          <a:p>
            <a:pPr marL="482600" indent="-342900">
              <a:spcBef>
                <a:spcPts val="1000"/>
              </a:spcBef>
              <a:buFont typeface="Poppins"/>
              <a:buAutoNum type="arabicPlain" startAt="5"/>
            </a:pPr>
            <a:r>
              <a:rPr lang="en-US" sz="1800"/>
              <a:t>n    a    n    a    b    a 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E02A4CE5-C05F-42C2-D9A7-505548FC1C19}"/>
              </a:ext>
            </a:extLst>
          </p:cNvPr>
          <p:cNvCxnSpPr/>
          <p:nvPr/>
        </p:nvCxnSpPr>
        <p:spPr>
          <a:xfrm>
            <a:off x="4685928" y="2765273"/>
            <a:ext cx="27206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036842F1-4FB1-E637-E6CD-8A7CFB88B836}"/>
              </a:ext>
            </a:extLst>
          </p:cNvPr>
          <p:cNvCxnSpPr/>
          <p:nvPr/>
        </p:nvCxnSpPr>
        <p:spPr>
          <a:xfrm>
            <a:off x="4685928" y="3166029"/>
            <a:ext cx="27206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7EAEBC9-B06A-588A-71B4-5BECA421CEC6}"/>
              </a:ext>
            </a:extLst>
          </p:cNvPr>
          <p:cNvCxnSpPr/>
          <p:nvPr/>
        </p:nvCxnSpPr>
        <p:spPr>
          <a:xfrm>
            <a:off x="4685928" y="3544206"/>
            <a:ext cx="27206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FD0481F8-BE1E-9396-EEA0-360D3DEC9FAA}"/>
              </a:ext>
            </a:extLst>
          </p:cNvPr>
          <p:cNvCxnSpPr/>
          <p:nvPr/>
        </p:nvCxnSpPr>
        <p:spPr>
          <a:xfrm>
            <a:off x="4685928" y="3933673"/>
            <a:ext cx="27206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E0096381-7C54-4709-932D-E31DF8C0A0B5}"/>
              </a:ext>
            </a:extLst>
          </p:cNvPr>
          <p:cNvCxnSpPr/>
          <p:nvPr/>
        </p:nvCxnSpPr>
        <p:spPr>
          <a:xfrm>
            <a:off x="4685928" y="4334428"/>
            <a:ext cx="27206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AA8BEE77-D2D3-CBC6-6CFD-48556A8A5A94}"/>
              </a:ext>
            </a:extLst>
          </p:cNvPr>
          <p:cNvCxnSpPr>
            <a:cxnSpLocks/>
          </p:cNvCxnSpPr>
          <p:nvPr/>
        </p:nvCxnSpPr>
        <p:spPr>
          <a:xfrm>
            <a:off x="5047172" y="2355206"/>
            <a:ext cx="0" cy="237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9CB04280-DFBF-00C4-7B18-4F5CEC405A51}"/>
              </a:ext>
            </a:extLst>
          </p:cNvPr>
          <p:cNvCxnSpPr>
            <a:cxnSpLocks/>
          </p:cNvCxnSpPr>
          <p:nvPr/>
        </p:nvCxnSpPr>
        <p:spPr>
          <a:xfrm>
            <a:off x="5436639" y="2355206"/>
            <a:ext cx="0" cy="237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A91B3F4F-F927-5248-6D48-883BA0147D96}"/>
              </a:ext>
            </a:extLst>
          </p:cNvPr>
          <p:cNvCxnSpPr>
            <a:cxnSpLocks/>
          </p:cNvCxnSpPr>
          <p:nvPr/>
        </p:nvCxnSpPr>
        <p:spPr>
          <a:xfrm>
            <a:off x="5814817" y="2374011"/>
            <a:ext cx="0" cy="237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EAD3109E-CA2F-A289-163D-BBA537BD16DF}"/>
              </a:ext>
            </a:extLst>
          </p:cNvPr>
          <p:cNvCxnSpPr>
            <a:cxnSpLocks/>
          </p:cNvCxnSpPr>
          <p:nvPr/>
        </p:nvCxnSpPr>
        <p:spPr>
          <a:xfrm>
            <a:off x="6181705" y="2366495"/>
            <a:ext cx="0" cy="237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3B289175-F0DE-37B3-A744-C52B756293D2}"/>
              </a:ext>
            </a:extLst>
          </p:cNvPr>
          <p:cNvCxnSpPr>
            <a:cxnSpLocks/>
          </p:cNvCxnSpPr>
          <p:nvPr/>
        </p:nvCxnSpPr>
        <p:spPr>
          <a:xfrm>
            <a:off x="6593750" y="2366495"/>
            <a:ext cx="0" cy="237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0D99FFD8-6468-A9D6-0166-B1A10733F4BE}"/>
              </a:ext>
            </a:extLst>
          </p:cNvPr>
          <p:cNvCxnSpPr>
            <a:cxnSpLocks/>
          </p:cNvCxnSpPr>
          <p:nvPr/>
        </p:nvCxnSpPr>
        <p:spPr>
          <a:xfrm>
            <a:off x="6971928" y="2385300"/>
            <a:ext cx="0" cy="237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tangolo 16">
            <a:extLst>
              <a:ext uri="{FF2B5EF4-FFF2-40B4-BE49-F238E27FC236}">
                <a16:creationId xmlns:a16="http://schemas.microsoft.com/office/drawing/2014/main" id="{63B0139C-B4B3-F5B7-6F97-F1380DCC861F}"/>
              </a:ext>
            </a:extLst>
          </p:cNvPr>
          <p:cNvSpPr/>
          <p:nvPr/>
        </p:nvSpPr>
        <p:spPr>
          <a:xfrm>
            <a:off x="7038633" y="2338621"/>
            <a:ext cx="299148" cy="2408094"/>
          </a:xfrm>
          <a:prstGeom prst="rect">
            <a:avLst/>
          </a:prstGeom>
          <a:solidFill>
            <a:srgbClr val="D149C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CB43C1C3-BBEF-7AAC-A3DB-81676BC59D7D}"/>
              </a:ext>
            </a:extLst>
          </p:cNvPr>
          <p:cNvSpPr/>
          <p:nvPr/>
        </p:nvSpPr>
        <p:spPr>
          <a:xfrm>
            <a:off x="5097973" y="2349910"/>
            <a:ext cx="299148" cy="2408094"/>
          </a:xfrm>
          <a:prstGeom prst="rect">
            <a:avLst/>
          </a:prstGeom>
          <a:solidFill>
            <a:srgbClr val="43309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Google Shape;711;p56">
            <a:extLst>
              <a:ext uri="{FF2B5EF4-FFF2-40B4-BE49-F238E27FC236}">
                <a16:creationId xmlns:a16="http://schemas.microsoft.com/office/drawing/2014/main" id="{4F3B805F-A78C-7D1E-832C-9E39ABB28FD8}"/>
              </a:ext>
            </a:extLst>
          </p:cNvPr>
          <p:cNvSpPr txBox="1">
            <a:spLocks/>
          </p:cNvSpPr>
          <p:nvPr/>
        </p:nvSpPr>
        <p:spPr>
          <a:xfrm>
            <a:off x="7930748" y="3215383"/>
            <a:ext cx="517733" cy="111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it-IT" sz="1800" b="1"/>
              <a:t>L</a:t>
            </a:r>
          </a:p>
          <a:p>
            <a:pPr marL="139700" indent="0" algn="just">
              <a:spcBef>
                <a:spcPts val="1000"/>
              </a:spcBef>
              <a:buFont typeface="Poppins"/>
              <a:buNone/>
            </a:pPr>
            <a:r>
              <a:rPr lang="it-IT" sz="1800" b="1"/>
              <a:t>F</a:t>
            </a: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B4DCADC1-B63E-E2CF-8A64-46618427E670}"/>
              </a:ext>
            </a:extLst>
          </p:cNvPr>
          <p:cNvSpPr/>
          <p:nvPr/>
        </p:nvSpPr>
        <p:spPr>
          <a:xfrm>
            <a:off x="7824252" y="3480653"/>
            <a:ext cx="226634" cy="19347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132BF9F5-8990-9FAE-155C-02342633B767}"/>
              </a:ext>
            </a:extLst>
          </p:cNvPr>
          <p:cNvSpPr/>
          <p:nvPr/>
        </p:nvSpPr>
        <p:spPr>
          <a:xfrm>
            <a:off x="7818606" y="3858833"/>
            <a:ext cx="226634" cy="1934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Google Shape;711;p56">
            <a:extLst>
              <a:ext uri="{FF2B5EF4-FFF2-40B4-BE49-F238E27FC236}">
                <a16:creationId xmlns:a16="http://schemas.microsoft.com/office/drawing/2014/main" id="{6E2D7641-47D7-152F-517F-47B1954D31AD}"/>
              </a:ext>
            </a:extLst>
          </p:cNvPr>
          <p:cNvSpPr txBox="1">
            <a:spLocks/>
          </p:cNvSpPr>
          <p:nvPr/>
        </p:nvSpPr>
        <p:spPr>
          <a:xfrm>
            <a:off x="408475" y="1286974"/>
            <a:ext cx="8498457" cy="3476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it-IT" sz="1800"/>
              <a:t>La trasformata di Burrows-Wheeler </a:t>
            </a:r>
            <a:r>
              <a:rPr lang="it-IT" sz="1800" b="1">
                <a:solidFill>
                  <a:srgbClr val="D149CE"/>
                </a:solidFill>
              </a:rPr>
              <a:t>bwt(w)</a:t>
            </a:r>
            <a:r>
              <a:rPr lang="it-IT" sz="1800"/>
              <a:t> è la coppia </a:t>
            </a:r>
            <a:r>
              <a:rPr lang="it-IT" sz="1800" b="1">
                <a:solidFill>
                  <a:srgbClr val="D149CE"/>
                </a:solidFill>
              </a:rPr>
              <a:t>(L, I)</a:t>
            </a:r>
            <a:r>
              <a:rPr lang="it-IT" sz="1800"/>
              <a:t>, dove </a:t>
            </a:r>
            <a:r>
              <a:rPr lang="it-IT" sz="1800" b="1">
                <a:solidFill>
                  <a:srgbClr val="D149CE"/>
                </a:solidFill>
              </a:rPr>
              <a:t>L</a:t>
            </a:r>
            <a:r>
              <a:rPr lang="it-IT" sz="1800" b="1"/>
              <a:t> </a:t>
            </a:r>
            <a:r>
              <a:rPr lang="it-IT" sz="1800"/>
              <a:t>è </a:t>
            </a:r>
            <a:r>
              <a:rPr lang="it-IT" sz="1800" b="1">
                <a:solidFill>
                  <a:srgbClr val="D149CE"/>
                </a:solidFill>
              </a:rPr>
              <a:t>l’ultima colonna</a:t>
            </a:r>
            <a:r>
              <a:rPr lang="it-IT" sz="1800">
                <a:solidFill>
                  <a:srgbClr val="D149CE"/>
                </a:solidFill>
              </a:rPr>
              <a:t> </a:t>
            </a:r>
            <a:r>
              <a:rPr lang="it-IT" sz="1800"/>
              <a:t>della </a:t>
            </a:r>
            <a:r>
              <a:rPr lang="it-IT" sz="1800" b="1">
                <a:solidFill>
                  <a:srgbClr val="D149CE"/>
                </a:solidFill>
              </a:rPr>
              <a:t>bwt-matrix</a:t>
            </a:r>
            <a:r>
              <a:rPr lang="it-IT" sz="1800"/>
              <a:t> e </a:t>
            </a:r>
            <a:r>
              <a:rPr lang="it-IT" sz="1800" b="1">
                <a:solidFill>
                  <a:srgbClr val="D149CE"/>
                </a:solidFill>
              </a:rPr>
              <a:t>I</a:t>
            </a:r>
            <a:r>
              <a:rPr lang="it-IT" sz="1800"/>
              <a:t> è </a:t>
            </a:r>
            <a:r>
              <a:rPr lang="it-IT" sz="1800" b="1">
                <a:solidFill>
                  <a:srgbClr val="D149CE"/>
                </a:solidFill>
              </a:rPr>
              <a:t>l’indice della riga</a:t>
            </a:r>
            <a:r>
              <a:rPr lang="it-IT" sz="1800"/>
              <a:t> che contiene la parola </a:t>
            </a:r>
            <a:r>
              <a:rPr lang="it-IT" sz="1800" b="1">
                <a:solidFill>
                  <a:srgbClr val="D149CE"/>
                </a:solidFill>
              </a:rPr>
              <a:t>w</a:t>
            </a:r>
            <a:r>
              <a:rPr lang="it-IT" sz="1800"/>
              <a:t>. </a:t>
            </a:r>
          </a:p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it-IT" sz="1800"/>
              <a:t>Sia </a:t>
            </a:r>
            <a:r>
              <a:rPr lang="it-IT" sz="1800" b="1">
                <a:solidFill>
                  <a:srgbClr val="D149CE"/>
                </a:solidFill>
              </a:rPr>
              <a:t>w</a:t>
            </a:r>
            <a:r>
              <a:rPr lang="it-IT" sz="1800" b="1"/>
              <a:t> </a:t>
            </a:r>
            <a:r>
              <a:rPr lang="it-IT" sz="1800"/>
              <a:t>= </a:t>
            </a:r>
            <a:r>
              <a:rPr lang="it-IT" sz="1800" i="1"/>
              <a:t>banana</a:t>
            </a:r>
            <a:r>
              <a:rPr lang="it-IT" sz="1800"/>
              <a:t>.</a:t>
            </a:r>
          </a:p>
          <a:p>
            <a:pPr marL="139700" indent="0">
              <a:spcBef>
                <a:spcPts val="1000"/>
              </a:spcBef>
              <a:buFont typeface="Poppins"/>
              <a:buNone/>
            </a:pPr>
            <a:endParaRPr lang="it-IT" sz="1800"/>
          </a:p>
          <a:p>
            <a:pPr marL="139700" indent="0">
              <a:spcBef>
                <a:spcPts val="1000"/>
              </a:spcBef>
              <a:buFont typeface="Poppins"/>
              <a:buNone/>
            </a:pPr>
            <a:endParaRPr lang="it-IT" sz="1800"/>
          </a:p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it-IT" sz="1800" b="1">
                <a:solidFill>
                  <a:srgbClr val="D149CE"/>
                </a:solidFill>
              </a:rPr>
              <a:t>L</a:t>
            </a:r>
            <a:r>
              <a:rPr lang="it-IT" sz="1800" b="1"/>
              <a:t> </a:t>
            </a:r>
            <a:r>
              <a:rPr lang="it-IT" sz="1800"/>
              <a:t>= nnbaaa</a:t>
            </a:r>
            <a:r>
              <a:rPr lang="it-IT" sz="1800" i="1"/>
              <a:t>,</a:t>
            </a:r>
          </a:p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it-IT" sz="1800" b="1">
                <a:solidFill>
                  <a:srgbClr val="D149CE"/>
                </a:solidFill>
              </a:rPr>
              <a:t>I</a:t>
            </a:r>
            <a:r>
              <a:rPr lang="it-IT" sz="1800" b="1"/>
              <a:t> </a:t>
            </a:r>
            <a:r>
              <a:rPr lang="it-IT" sz="1800"/>
              <a:t>= 4</a:t>
            </a:r>
            <a:r>
              <a:rPr lang="it-IT" sz="1800" i="1"/>
              <a:t>,</a:t>
            </a:r>
            <a:endParaRPr lang="it-IT" sz="1800" b="1">
              <a:solidFill>
                <a:srgbClr val="D149CE"/>
              </a:solidFill>
            </a:endParaRPr>
          </a:p>
          <a:p>
            <a:pPr marL="139700" indent="0">
              <a:spcBef>
                <a:spcPts val="1000"/>
              </a:spcBef>
              <a:buFont typeface="Poppins"/>
              <a:buNone/>
            </a:pPr>
            <a:r>
              <a:rPr lang="it-IT" sz="1800" b="1">
                <a:solidFill>
                  <a:srgbClr val="D149CE"/>
                </a:solidFill>
              </a:rPr>
              <a:t>bwt(w) </a:t>
            </a:r>
            <a:r>
              <a:rPr lang="it-IT" sz="1800"/>
              <a:t>= (nnbaaa, 4)</a:t>
            </a:r>
            <a:endParaRPr lang="it-IT" sz="1800" b="1" dirty="0"/>
          </a:p>
        </p:txBody>
      </p:sp>
    </p:spTree>
    <p:extLst>
      <p:ext uri="{BB962C8B-B14F-4D97-AF65-F5344CB8AC3E}">
        <p14:creationId xmlns:p14="http://schemas.microsoft.com/office/powerpoint/2010/main" val="288274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054577" y="539499"/>
            <a:ext cx="6376147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Variante biettiva della </a:t>
            </a:r>
            <a:br>
              <a:rPr lang="en" dirty="0"/>
            </a:br>
            <a:r>
              <a:rPr lang="en" dirty="0"/>
              <a:t>BWT (BBWT)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01;p38">
            <a:extLst>
              <a:ext uri="{FF2B5EF4-FFF2-40B4-BE49-F238E27FC236}">
                <a16:creationId xmlns:a16="http://schemas.microsoft.com/office/drawing/2014/main" id="{6BD49AC4-7795-C1F7-3B2B-6DD4F601147D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 dirty="0">
                <a:solidFill>
                  <a:srgbClr val="D149CE"/>
                </a:solidFill>
              </a:rPr>
              <a:t>01</a:t>
            </a:r>
          </a:p>
        </p:txBody>
      </p:sp>
      <p:cxnSp>
        <p:nvCxnSpPr>
          <p:cNvPr id="3" name="Google Shape;305;p38">
            <a:extLst>
              <a:ext uri="{FF2B5EF4-FFF2-40B4-BE49-F238E27FC236}">
                <a16:creationId xmlns:a16="http://schemas.microsoft.com/office/drawing/2014/main" id="{5E493E56-EB74-813C-DD81-5DDEB51EBF5B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A5E05F7-164F-45A5-9AFB-6D634914582D}"/>
              </a:ext>
            </a:extLst>
          </p:cNvPr>
          <p:cNvSpPr txBox="1"/>
          <p:nvPr/>
        </p:nvSpPr>
        <p:spPr>
          <a:xfrm>
            <a:off x="443787" y="1529523"/>
            <a:ext cx="7986888" cy="1990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>
              <a:spcBef>
                <a:spcPts val="1000"/>
              </a:spcBef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Presentiamo la variante biettiva di Scott della BWT.</a:t>
            </a:r>
            <a:endParaRPr lang="it-IT" sz="1800" b="1" dirty="0">
              <a:solidFill>
                <a:srgbClr val="757575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INPUT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Una stringa </a:t>
            </a: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di lunghezza </a:t>
            </a:r>
            <a:r>
              <a:rPr lang="it-IT" sz="1800" i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OUTPUT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Una stringa </a:t>
            </a: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</a:t>
            </a:r>
            <a:r>
              <a:rPr lang="it-IT" sz="1800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’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di lunghezza </a:t>
            </a:r>
            <a:r>
              <a:rPr lang="it-IT" sz="1800" i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 differenza della BWT originale non viene restituito nessun indice </a:t>
            </a: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L’ingrediente chiave ricade nella fattorizzazione di </a:t>
            </a: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Lyndon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9420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054577" y="539499"/>
            <a:ext cx="6376147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Variante biettiva della </a:t>
            </a:r>
            <a:br>
              <a:rPr lang="en" dirty="0"/>
            </a:br>
            <a:r>
              <a:rPr lang="en" dirty="0"/>
              <a:t>BWT (BBWT)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01;p38">
            <a:extLst>
              <a:ext uri="{FF2B5EF4-FFF2-40B4-BE49-F238E27FC236}">
                <a16:creationId xmlns:a16="http://schemas.microsoft.com/office/drawing/2014/main" id="{6BD49AC4-7795-C1F7-3B2B-6DD4F601147D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 dirty="0">
                <a:solidFill>
                  <a:srgbClr val="D149CE"/>
                </a:solidFill>
              </a:rPr>
              <a:t>01</a:t>
            </a:r>
          </a:p>
        </p:txBody>
      </p:sp>
      <p:cxnSp>
        <p:nvCxnSpPr>
          <p:cNvPr id="3" name="Google Shape;305;p38">
            <a:extLst>
              <a:ext uri="{FF2B5EF4-FFF2-40B4-BE49-F238E27FC236}">
                <a16:creationId xmlns:a16="http://schemas.microsoft.com/office/drawing/2014/main" id="{5E493E56-EB74-813C-DD81-5DDEB51EBF5B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A9B1FD0-962D-E1BF-1DB1-17FF0AF0A8FC}"/>
              </a:ext>
            </a:extLst>
          </p:cNvPr>
          <p:cNvSpPr txBox="1"/>
          <p:nvPr/>
        </p:nvSpPr>
        <p:spPr>
          <a:xfrm>
            <a:off x="443787" y="1419722"/>
            <a:ext cx="7986888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INPUT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Una stringa </a:t>
            </a: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di lunghezza </a:t>
            </a:r>
            <a:r>
              <a:rPr lang="it-IT" sz="1800" i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Sia </a:t>
            </a: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= </a:t>
            </a:r>
            <a:r>
              <a:rPr lang="it-IT" sz="1800" i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banana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Il primo passo dell’algoritmo consiste nel calcolo della fattorizzazione di Lyndon di </a:t>
            </a: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		     b | an | an | a</a:t>
            </a:r>
          </a:p>
          <a:p>
            <a:pPr marL="139700">
              <a:spcBef>
                <a:spcPts val="1000"/>
              </a:spcBef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Successivamente, per ogni fattore di Lyndon, calcoliamo le coniugate.</a:t>
            </a:r>
          </a:p>
          <a:p>
            <a:pPr marL="139700" lvl="0" indent="0" algn="ctr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 	an	an	 a</a:t>
            </a:r>
          </a:p>
          <a:p>
            <a:pPr marL="139700" lvl="0" indent="0" algn="ctr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</a:t>
            </a:r>
            <a:r>
              <a:rPr lang="it-IT" sz="1800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na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      </a:t>
            </a:r>
            <a:r>
              <a:rPr lang="it-IT" sz="1800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na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609814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054577" y="539499"/>
            <a:ext cx="6376147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Variante biettiva della </a:t>
            </a:r>
            <a:br>
              <a:rPr lang="en" dirty="0"/>
            </a:br>
            <a:r>
              <a:rPr lang="en" dirty="0"/>
              <a:t>BWT (BBWT)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01;p38">
            <a:extLst>
              <a:ext uri="{FF2B5EF4-FFF2-40B4-BE49-F238E27FC236}">
                <a16:creationId xmlns:a16="http://schemas.microsoft.com/office/drawing/2014/main" id="{6BD49AC4-7795-C1F7-3B2B-6DD4F601147D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 dirty="0">
                <a:solidFill>
                  <a:srgbClr val="D149CE"/>
                </a:solidFill>
              </a:rPr>
              <a:t>01</a:t>
            </a:r>
          </a:p>
        </p:txBody>
      </p:sp>
      <p:cxnSp>
        <p:nvCxnSpPr>
          <p:cNvPr id="3" name="Google Shape;305;p38">
            <a:extLst>
              <a:ext uri="{FF2B5EF4-FFF2-40B4-BE49-F238E27FC236}">
                <a16:creationId xmlns:a16="http://schemas.microsoft.com/office/drawing/2014/main" id="{5E493E56-EB74-813C-DD81-5DDEB51EBF5B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D950000-3BD3-F199-298C-4D8888FB822E}"/>
              </a:ext>
            </a:extLst>
          </p:cNvPr>
          <p:cNvSpPr txBox="1"/>
          <p:nvPr/>
        </p:nvSpPr>
        <p:spPr>
          <a:xfrm>
            <a:off x="443788" y="1727630"/>
            <a:ext cx="4672748" cy="2821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INPUT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Una stringa </a:t>
            </a: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di lunghezza </a:t>
            </a:r>
            <a:r>
              <a:rPr lang="it-IT" sz="1800" i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Sia </a:t>
            </a: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= </a:t>
            </a:r>
            <a:r>
              <a:rPr lang="it-IT" sz="1800" i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banana</a:t>
            </a:r>
          </a:p>
          <a:p>
            <a:pPr marL="139700">
              <a:spcBef>
                <a:spcPts val="1000"/>
              </a:spcBef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Ordiniamo la lista secondo l’ordinamento infinito.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risultato della BBWT è l’ultima colonna della lista ordinata.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b="1" dirty="0">
                <a:solidFill>
                  <a:srgbClr val="D149C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OUTPUT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it-IT" sz="1800" b="1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BBWT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(banana) = </a:t>
            </a:r>
            <a:r>
              <a:rPr lang="it-IT" sz="1800" i="1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annbaa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	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B873FF2-F663-94C4-664B-0687AC9E8A51}"/>
              </a:ext>
            </a:extLst>
          </p:cNvPr>
          <p:cNvSpPr txBox="1"/>
          <p:nvPr/>
        </p:nvSpPr>
        <p:spPr>
          <a:xfrm>
            <a:off x="5242650" y="1962533"/>
            <a:ext cx="701574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na</a:t>
            </a:r>
            <a:endParaRPr lang="it-IT" sz="1800" dirty="0">
              <a:solidFill>
                <a:srgbClr val="757575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na</a:t>
            </a:r>
            <a:endParaRPr lang="it-IT" sz="1800" dirty="0">
              <a:solidFill>
                <a:srgbClr val="757575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39700" lvl="0" indent="0">
              <a:spcBef>
                <a:spcPts val="1000"/>
              </a:spcBef>
              <a:buNone/>
            </a:pPr>
            <a:endParaRPr lang="it-IT" sz="1800" dirty="0">
              <a:solidFill>
                <a:srgbClr val="757575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2" name="Google Shape;711;p56">
            <a:extLst>
              <a:ext uri="{FF2B5EF4-FFF2-40B4-BE49-F238E27FC236}">
                <a16:creationId xmlns:a16="http://schemas.microsoft.com/office/drawing/2014/main" id="{AFFF29F4-DD00-C43B-3D9E-3B9C5362A440}"/>
              </a:ext>
            </a:extLst>
          </p:cNvPr>
          <p:cNvSpPr txBox="1">
            <a:spLocks/>
          </p:cNvSpPr>
          <p:nvPr/>
        </p:nvSpPr>
        <p:spPr>
          <a:xfrm>
            <a:off x="6028966" y="3364194"/>
            <a:ext cx="1945257" cy="982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●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○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Char char="■"/>
              <a:defRPr sz="2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139700" indent="0" algn="ctr">
              <a:spcBef>
                <a:spcPts val="1000"/>
              </a:spcBef>
              <a:buFont typeface="Poppins"/>
              <a:buNone/>
            </a:pPr>
            <a:r>
              <a:rPr lang="en-US" sz="1800" err="1"/>
              <a:t>allineamento</a:t>
            </a:r>
            <a:r>
              <a:rPr lang="en-US" sz="1800"/>
              <a:t> a </a:t>
            </a:r>
            <a:r>
              <a:rPr lang="en-US" sz="1800" err="1"/>
              <a:t>destra</a:t>
            </a:r>
            <a:endParaRPr lang="en-US" sz="1800"/>
          </a:p>
        </p:txBody>
      </p:sp>
      <p:sp>
        <p:nvSpPr>
          <p:cNvPr id="13" name="Google Shape;1112;p74">
            <a:extLst>
              <a:ext uri="{FF2B5EF4-FFF2-40B4-BE49-F238E27FC236}">
                <a16:creationId xmlns:a16="http://schemas.microsoft.com/office/drawing/2014/main" id="{38E4A0DF-E3C2-DA48-83DB-EDFC1BE951B1}"/>
              </a:ext>
            </a:extLst>
          </p:cNvPr>
          <p:cNvSpPr/>
          <p:nvPr/>
        </p:nvSpPr>
        <p:spPr>
          <a:xfrm>
            <a:off x="6093724" y="2525764"/>
            <a:ext cx="1945257" cy="792198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D149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6C3B03B-87A5-8D4F-41F8-909D71C7E850}"/>
              </a:ext>
            </a:extLst>
          </p:cNvPr>
          <p:cNvSpPr/>
          <p:nvPr/>
        </p:nvSpPr>
        <p:spPr>
          <a:xfrm>
            <a:off x="8552276" y="2006538"/>
            <a:ext cx="214406" cy="2408094"/>
          </a:xfrm>
          <a:prstGeom prst="rect">
            <a:avLst/>
          </a:prstGeom>
          <a:solidFill>
            <a:srgbClr val="D149C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ACBCB5F-EDEA-0688-5C21-00DD658C207C}"/>
              </a:ext>
            </a:extLst>
          </p:cNvPr>
          <p:cNvSpPr txBox="1"/>
          <p:nvPr/>
        </p:nvSpPr>
        <p:spPr>
          <a:xfrm>
            <a:off x="8123723" y="1940508"/>
            <a:ext cx="701574" cy="2395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 algn="r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</a:t>
            </a:r>
          </a:p>
          <a:p>
            <a:pPr marL="139700" lvl="0" indent="0" algn="r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 n</a:t>
            </a:r>
          </a:p>
          <a:p>
            <a:pPr marL="139700" lvl="0" indent="0" algn="r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 n</a:t>
            </a:r>
          </a:p>
          <a:p>
            <a:pPr marL="139700" lvl="0" indent="0" algn="r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</a:t>
            </a:r>
          </a:p>
          <a:p>
            <a:pPr marL="139700" lvl="0" indent="0" algn="r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 a</a:t>
            </a:r>
          </a:p>
          <a:p>
            <a:pPr marL="139700" lvl="0" indent="0" algn="r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 a</a:t>
            </a:r>
          </a:p>
        </p:txBody>
      </p:sp>
    </p:spTree>
    <p:extLst>
      <p:ext uri="{BB962C8B-B14F-4D97-AF65-F5344CB8AC3E}">
        <p14:creationId xmlns:p14="http://schemas.microsoft.com/office/powerpoint/2010/main" val="1151021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054577" y="539499"/>
            <a:ext cx="6376147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Move-to-Front (M2F)</a:t>
            </a:r>
            <a:endParaRPr lang="it-IT" dirty="0"/>
          </a:p>
        </p:txBody>
      </p:sp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01;p38">
            <a:extLst>
              <a:ext uri="{FF2B5EF4-FFF2-40B4-BE49-F238E27FC236}">
                <a16:creationId xmlns:a16="http://schemas.microsoft.com/office/drawing/2014/main" id="{6BD49AC4-7795-C1F7-3B2B-6DD4F601147D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 dirty="0">
                <a:solidFill>
                  <a:srgbClr val="D149CE"/>
                </a:solidFill>
              </a:rPr>
              <a:t>01</a:t>
            </a:r>
          </a:p>
        </p:txBody>
      </p:sp>
      <p:cxnSp>
        <p:nvCxnSpPr>
          <p:cNvPr id="3" name="Google Shape;305;p38">
            <a:extLst>
              <a:ext uri="{FF2B5EF4-FFF2-40B4-BE49-F238E27FC236}">
                <a16:creationId xmlns:a16="http://schemas.microsoft.com/office/drawing/2014/main" id="{5E493E56-EB74-813C-DD81-5DDEB51EBF5B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418A474-D627-221F-27B3-FA0C49610643}"/>
              </a:ext>
            </a:extLst>
          </p:cNvPr>
          <p:cNvSpPr txBox="1"/>
          <p:nvPr/>
        </p:nvSpPr>
        <p:spPr>
          <a:xfrm>
            <a:off x="240031" y="1462829"/>
            <a:ext cx="8663938" cy="13285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 </a:t>
            </a:r>
            <a:r>
              <a:rPr lang="it-IT" sz="1800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transformata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1800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move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to front nasce per migliorare le </a:t>
            </a:r>
            <a:r>
              <a:rPr lang="it-IT" sz="1800" dirty="0" err="1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perfomance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della codifica entropica. L'idea principale </a:t>
            </a:r>
            <a:r>
              <a:rPr lang="it-IT" sz="180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è 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che ogni simbolo nei dati viene sostituito dal suo indice nella lista dei "simboli usati </a:t>
            </a:r>
            <a:r>
              <a:rPr lang="it-IT" sz="180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 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recente". 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 esempio: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A56862A2-0C7F-FE16-580B-B7FF007FE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3599" y="2449677"/>
            <a:ext cx="3336801" cy="249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836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56"/>
          <p:cNvSpPr/>
          <p:nvPr/>
        </p:nvSpPr>
        <p:spPr>
          <a:xfrm>
            <a:off x="6267975" y="-12285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7793225" y="38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01;p38">
            <a:extLst>
              <a:ext uri="{FF2B5EF4-FFF2-40B4-BE49-F238E27FC236}">
                <a16:creationId xmlns:a16="http://schemas.microsoft.com/office/drawing/2014/main" id="{6BD49AC4-7795-C1F7-3B2B-6DD4F601147D}"/>
              </a:ext>
            </a:extLst>
          </p:cNvPr>
          <p:cNvSpPr txBox="1">
            <a:spLocks/>
          </p:cNvSpPr>
          <p:nvPr/>
        </p:nvSpPr>
        <p:spPr>
          <a:xfrm>
            <a:off x="1069343" y="490000"/>
            <a:ext cx="11262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sz="4400" dirty="0">
                <a:solidFill>
                  <a:srgbClr val="D149CE"/>
                </a:solidFill>
              </a:rPr>
              <a:t>01</a:t>
            </a:r>
          </a:p>
        </p:txBody>
      </p:sp>
      <p:cxnSp>
        <p:nvCxnSpPr>
          <p:cNvPr id="3" name="Google Shape;305;p38">
            <a:extLst>
              <a:ext uri="{FF2B5EF4-FFF2-40B4-BE49-F238E27FC236}">
                <a16:creationId xmlns:a16="http://schemas.microsoft.com/office/drawing/2014/main" id="{5E493E56-EB74-813C-DD81-5DDEB51EBF5B}"/>
              </a:ext>
            </a:extLst>
          </p:cNvPr>
          <p:cNvCxnSpPr>
            <a:cxnSpLocks/>
          </p:cNvCxnSpPr>
          <p:nvPr/>
        </p:nvCxnSpPr>
        <p:spPr>
          <a:xfrm>
            <a:off x="1960654" y="510411"/>
            <a:ext cx="0" cy="888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2" name="Google Shape;712;p56"/>
          <p:cNvSpPr txBox="1">
            <a:spLocks noGrp="1"/>
          </p:cNvSpPr>
          <p:nvPr>
            <p:ph type="title" idx="4"/>
          </p:nvPr>
        </p:nvSpPr>
        <p:spPr>
          <a:xfrm>
            <a:off x="2054577" y="539499"/>
            <a:ext cx="6376147" cy="830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Run-leng</a:t>
            </a:r>
            <a:r>
              <a:rPr lang="it-IT" dirty="0" err="1"/>
              <a:t>th</a:t>
            </a:r>
            <a:r>
              <a:rPr lang="en" dirty="0"/>
              <a:t>-encoding (RLE)</a:t>
            </a: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9D35B78-54FF-DA2E-EA4C-E2ADD2684931}"/>
              </a:ext>
            </a:extLst>
          </p:cNvPr>
          <p:cNvSpPr txBox="1"/>
          <p:nvPr/>
        </p:nvSpPr>
        <p:spPr>
          <a:xfrm>
            <a:off x="240031" y="1462829"/>
            <a:ext cx="8663938" cy="2821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RLE è una forma di compressione lossless in cui le serie di dati vengono memorizzate come il </a:t>
            </a:r>
            <a:r>
              <a:rPr lang="it-IT" sz="180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valore 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del dato e un conteggio, piuttosto che come la serie originale.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 esempio </a:t>
            </a:r>
            <a:r>
              <a:rPr lang="it-IT" sz="180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 sequenza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«WWWWWWWWWWWWBWWWWWWWWWWWWBBBWWWWWWWWWWWWWWWWWWWWWWWWBWWWWWWWWWWWWWW»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Diventa: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it-IT" sz="180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«12W1B12W3B24W1B14W</a:t>
            </a:r>
            <a:r>
              <a:rPr lang="it-IT" sz="1800" dirty="0">
                <a:solidFill>
                  <a:srgbClr val="75757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703838756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Science &amp; Mathematics Major For College: Mathematics by Slidesgo">
  <a:themeElements>
    <a:clrScheme name="Simple Light">
      <a:dk1>
        <a:srgbClr val="FFFFFF"/>
      </a:dk1>
      <a:lt1>
        <a:srgbClr val="F3F3F3"/>
      </a:lt1>
      <a:dk2>
        <a:srgbClr val="666666"/>
      </a:dk2>
      <a:lt2>
        <a:srgbClr val="D149CE"/>
      </a:lt2>
      <a:accent1>
        <a:srgbClr val="43309F"/>
      </a:accent1>
      <a:accent2>
        <a:srgbClr val="00000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58A34E01316F8439D0AE3BCFE2030F9" ma:contentTypeVersion="8" ma:contentTypeDescription="Creare un nuovo documento." ma:contentTypeScope="" ma:versionID="87934f0514d6124fa1a664fb51c457f4">
  <xsd:schema xmlns:xsd="http://www.w3.org/2001/XMLSchema" xmlns:xs="http://www.w3.org/2001/XMLSchema" xmlns:p="http://schemas.microsoft.com/office/2006/metadata/properties" xmlns:ns3="25379ffa-1be3-456e-9b5c-56d073d73bb0" xmlns:ns4="c1651439-6e46-4f78-9acb-4a905f92618b" targetNamespace="http://schemas.microsoft.com/office/2006/metadata/properties" ma:root="true" ma:fieldsID="ec357dca3de0c9b1f49c6b7ffe058039" ns3:_="" ns4:_="">
    <xsd:import namespace="25379ffa-1be3-456e-9b5c-56d073d73bb0"/>
    <xsd:import namespace="c1651439-6e46-4f78-9acb-4a905f92618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379ffa-1be3-456e-9b5c-56d073d73bb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651439-6e46-4f78-9acb-4a905f926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3F84A70-728B-4DA0-AD52-F332919E6CC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7352BBA-3FE0-4097-8310-D547A7EFC376}">
  <ds:schemaRefs>
    <ds:schemaRef ds:uri="25379ffa-1be3-456e-9b5c-56d073d73bb0"/>
    <ds:schemaRef ds:uri="c1651439-6e46-4f78-9acb-4a905f92618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0407EF3-598C-418A-8D15-A207E4EF0F10}">
  <ds:schemaRefs>
    <ds:schemaRef ds:uri="http://www.w3.org/XML/1998/namespace"/>
    <ds:schemaRef ds:uri="c1651439-6e46-4f78-9acb-4a905f92618b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25379ffa-1be3-456e-9b5c-56d073d73bb0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1246</Words>
  <Application>Microsoft Office PowerPoint</Application>
  <PresentationFormat>Presentazione su schermo (16:9)</PresentationFormat>
  <Paragraphs>225</Paragraphs>
  <Slides>29</Slides>
  <Notes>29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4" baseType="lpstr">
      <vt:lpstr>Arial</vt:lpstr>
      <vt:lpstr>Bebas Neue</vt:lpstr>
      <vt:lpstr>Poppins</vt:lpstr>
      <vt:lpstr>Poppins SemiBold</vt:lpstr>
      <vt:lpstr>Computer Science &amp; Mathematics Major For College: Mathematics by Slidesgo</vt:lpstr>
      <vt:lpstr>Compressione Dati BBWT Compression</vt:lpstr>
      <vt:lpstr>Sommario</vt:lpstr>
      <vt:lpstr>Trasformata di  Burrows-Wheleer (BWT)</vt:lpstr>
      <vt:lpstr>Trasformata di  Burrows-Wheleer (BWT)</vt:lpstr>
      <vt:lpstr>Variante biettiva della  BWT (BBWT)</vt:lpstr>
      <vt:lpstr>Variante biettiva della  BWT (BBWT)</vt:lpstr>
      <vt:lpstr>Variante biettiva della  BWT (BBWT)</vt:lpstr>
      <vt:lpstr>Move-to-Front (M2F)</vt:lpstr>
      <vt:lpstr>Run-length-encoding (RLE)</vt:lpstr>
      <vt:lpstr>Sommario</vt:lpstr>
      <vt:lpstr>Obiettivo</vt:lpstr>
      <vt:lpstr>Sommario</vt:lpstr>
      <vt:lpstr>Implementazione &amp; Testing</vt:lpstr>
      <vt:lpstr>Memorizzazione dei file</vt:lpstr>
      <vt:lpstr>Implementazione efficiente della BWT</vt:lpstr>
      <vt:lpstr>Implementazione efficiente della BWT</vt:lpstr>
      <vt:lpstr>Implementazione efficiente della BWT</vt:lpstr>
      <vt:lpstr>Applicazione della BWT/BBWT su chunk</vt:lpstr>
      <vt:lpstr>Test</vt:lpstr>
      <vt:lpstr>Sommario</vt:lpstr>
      <vt:lpstr>Risultati</vt:lpstr>
      <vt:lpstr>bib file</vt:lpstr>
      <vt:lpstr>bib file</vt:lpstr>
      <vt:lpstr>obj2 file</vt:lpstr>
      <vt:lpstr>obj2 file</vt:lpstr>
      <vt:lpstr>progc file</vt:lpstr>
      <vt:lpstr>progc file</vt:lpstr>
      <vt:lpstr>Risultati</vt:lpstr>
      <vt:lpstr>Grazie per l’attenzione!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Compressione Dati Variante biettiva della BWT</dc:title>
  <dc:creator>Vincenzo Sab</dc:creator>
  <cp:lastModifiedBy>ANTONIO CIRILLO</cp:lastModifiedBy>
  <cp:revision>2</cp:revision>
  <dcterms:modified xsi:type="dcterms:W3CDTF">2023-02-12T19:00:42Z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0x010100958A34E01316F8439D0AE3BCFE2030F9</vt:lpwstr>
  </property>
</Properties>
</file>

<file path=docProps/thumbnail.jpeg>
</file>